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6" r:id="rId4"/>
    <p:sldId id="258" r:id="rId5"/>
    <p:sldId id="285" r:id="rId6"/>
    <p:sldId id="284" r:id="rId7"/>
    <p:sldId id="287" r:id="rId8"/>
    <p:sldId id="288" r:id="rId9"/>
    <p:sldId id="302" r:id="rId10"/>
    <p:sldId id="304" r:id="rId11"/>
    <p:sldId id="290" r:id="rId12"/>
    <p:sldId id="291" r:id="rId13"/>
    <p:sldId id="292" r:id="rId14"/>
    <p:sldId id="293" r:id="rId15"/>
    <p:sldId id="295" r:id="rId16"/>
    <p:sldId id="296" r:id="rId17"/>
    <p:sldId id="297" r:id="rId18"/>
    <p:sldId id="298" r:id="rId19"/>
    <p:sldId id="299" r:id="rId20"/>
    <p:sldId id="300" r:id="rId21"/>
    <p:sldId id="319" r:id="rId22"/>
    <p:sldId id="316" r:id="rId23"/>
    <p:sldId id="32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C:\Users\Administrator\Desktop\幻灯片6.PNG幻灯片6"/>
          <p:cNvPicPr>
            <a:picLocks noChangeAspect="1"/>
          </p:cNvPicPr>
          <p:nvPr/>
        </p:nvPicPr>
        <p:blipFill>
          <a:blip r:embed="rId2"/>
          <a:srcRect/>
          <a:stretch>
            <a:fillRect/>
          </a:stretch>
        </p:blipFill>
        <p:spPr>
          <a:xfrm>
            <a:off x="318" y="2540"/>
            <a:ext cx="12191365" cy="6855460"/>
          </a:xfrm>
          <a:prstGeom prst="rect">
            <a:avLst/>
          </a:prstGeom>
        </p:spPr>
      </p:pic>
      <p:sp>
        <p:nvSpPr>
          <p:cNvPr id="2" name="标题 1"/>
          <p:cNvSpPr>
            <a:spLocks noGrp="1"/>
          </p:cNvSpPr>
          <p:nvPr>
            <p:ph type="ctrTitle"/>
          </p:nvPr>
        </p:nvSpPr>
        <p:spPr>
          <a:xfrm>
            <a:off x="490855" y="2179320"/>
            <a:ext cx="11211560" cy="2486660"/>
          </a:xfrm>
        </p:spPr>
        <p:txBody>
          <a:bodyPr/>
          <a:p>
            <a:pPr algn="ctr"/>
            <a:r>
              <a:rPr lang="zh-CN" altLang="en-US" sz="4800">
                <a:ln w="9525" cmpd="sng">
                  <a:solidFill>
                    <a:schemeClr val="accent6"/>
                  </a:solidFill>
                  <a:prstDash val="solid"/>
                </a:ln>
                <a:solidFill>
                  <a:srgbClr val="00B050"/>
                </a:solidFill>
                <a:effectLst>
                  <a:glow rad="139700">
                    <a:schemeClr val="accent6">
                      <a:satMod val="175000"/>
                      <a:alpha val="40000"/>
                    </a:schemeClr>
                  </a:glow>
                </a:effectLst>
                <a:latin typeface="方正小标宋简体" panose="02010601030101010101" charset="-122"/>
                <a:ea typeface="方正小标宋简体" panose="02010601030101010101" charset="-122"/>
                <a:cs typeface="方正小标宋简体" panose="02010601030101010101" charset="-122"/>
              </a:rPr>
              <a:t>都匀市“十四五”时期生态环境保护规划</a:t>
            </a:r>
            <a:br>
              <a:rPr lang="zh-CN" altLang="en-US" sz="4800">
                <a:ln w="9525" cmpd="sng">
                  <a:solidFill>
                    <a:schemeClr val="accent6"/>
                  </a:solidFill>
                  <a:prstDash val="solid"/>
                </a:ln>
                <a:solidFill>
                  <a:srgbClr val="00B050"/>
                </a:solidFill>
                <a:effectLst>
                  <a:glow rad="139700">
                    <a:schemeClr val="accent6">
                      <a:satMod val="175000"/>
                      <a:alpha val="40000"/>
                    </a:schemeClr>
                  </a:glow>
                </a:effectLst>
                <a:latin typeface="方正小标宋简体" panose="02010601030101010101" charset="-122"/>
                <a:ea typeface="方正小标宋简体" panose="02010601030101010101" charset="-122"/>
                <a:cs typeface="方正小标宋简体" panose="02010601030101010101" charset="-122"/>
              </a:rPr>
            </a:br>
            <a:br>
              <a:rPr lang="zh-CN" altLang="en-US" sz="4800">
                <a:ln w="9525" cmpd="sng">
                  <a:solidFill>
                    <a:schemeClr val="accent6"/>
                  </a:solidFill>
                  <a:prstDash val="solid"/>
                </a:ln>
                <a:solidFill>
                  <a:srgbClr val="00B050"/>
                </a:solidFill>
                <a:effectLst>
                  <a:glow rad="139700">
                    <a:schemeClr val="accent6">
                      <a:satMod val="175000"/>
                      <a:alpha val="40000"/>
                    </a:schemeClr>
                  </a:glow>
                </a:effectLst>
                <a:latin typeface="方正小标宋简体" panose="02010601030101010101" charset="-122"/>
                <a:ea typeface="方正小标宋简体" panose="02010601030101010101" charset="-122"/>
                <a:cs typeface="方正小标宋简体" panose="02010601030101010101" charset="-122"/>
              </a:rPr>
            </a:br>
            <a:r>
              <a:rPr lang="zh-CN" altLang="en-US" sz="4800">
                <a:ln w="9525" cmpd="sng">
                  <a:solidFill>
                    <a:schemeClr val="accent6"/>
                  </a:solidFill>
                  <a:prstDash val="solid"/>
                </a:ln>
                <a:solidFill>
                  <a:srgbClr val="00B050"/>
                </a:solidFill>
                <a:effectLst>
                  <a:glow rad="139700">
                    <a:schemeClr val="accent6">
                      <a:satMod val="175000"/>
                      <a:alpha val="40000"/>
                    </a:schemeClr>
                  </a:glow>
                </a:effectLst>
                <a:latin typeface="方正小标宋简体" panose="02010601030101010101" charset="-122"/>
                <a:ea typeface="方正小标宋简体" panose="02010601030101010101" charset="-122"/>
                <a:cs typeface="方正小标宋简体" panose="02010601030101010101" charset="-122"/>
              </a:rPr>
              <a:t> 解</a:t>
            </a:r>
            <a:r>
              <a:rPr lang="en-US" altLang="zh-CN" sz="4800">
                <a:ln w="9525" cmpd="sng">
                  <a:solidFill>
                    <a:schemeClr val="accent6"/>
                  </a:solidFill>
                  <a:prstDash val="solid"/>
                </a:ln>
                <a:solidFill>
                  <a:srgbClr val="00B050"/>
                </a:solidFill>
                <a:effectLst>
                  <a:glow rad="139700">
                    <a:schemeClr val="accent6">
                      <a:satMod val="175000"/>
                      <a:alpha val="40000"/>
                    </a:schemeClr>
                  </a:glow>
                </a:effectLst>
                <a:latin typeface="方正小标宋简体" panose="02010601030101010101" charset="-122"/>
                <a:ea typeface="方正小标宋简体" panose="02010601030101010101" charset="-122"/>
                <a:cs typeface="方正小标宋简体" panose="02010601030101010101" charset="-122"/>
              </a:rPr>
              <a:t>        </a:t>
            </a:r>
            <a:r>
              <a:rPr lang="zh-CN" altLang="en-US" sz="4800">
                <a:ln w="9525" cmpd="sng">
                  <a:solidFill>
                    <a:schemeClr val="accent6"/>
                  </a:solidFill>
                  <a:prstDash val="solid"/>
                </a:ln>
                <a:solidFill>
                  <a:srgbClr val="00B050"/>
                </a:solidFill>
                <a:effectLst>
                  <a:glow rad="139700">
                    <a:schemeClr val="accent6">
                      <a:satMod val="175000"/>
                      <a:alpha val="40000"/>
                    </a:schemeClr>
                  </a:glow>
                </a:effectLst>
                <a:latin typeface="方正小标宋简体" panose="02010601030101010101" charset="-122"/>
                <a:ea typeface="方正小标宋简体" panose="02010601030101010101" charset="-122"/>
                <a:cs typeface="方正小标宋简体" panose="02010601030101010101" charset="-122"/>
              </a:rPr>
              <a:t>读</a:t>
            </a:r>
            <a:endParaRPr lang="zh-CN" altLang="en-US" sz="4800">
              <a:ln w="9525" cmpd="sng">
                <a:solidFill>
                  <a:schemeClr val="accent6"/>
                </a:solidFill>
                <a:prstDash val="solid"/>
              </a:ln>
              <a:solidFill>
                <a:srgbClr val="00B050"/>
              </a:solidFill>
              <a:effectLst>
                <a:glow rad="139700">
                  <a:schemeClr val="accent6">
                    <a:satMod val="175000"/>
                    <a:alpha val="40000"/>
                  </a:schemeClr>
                </a:glow>
              </a:effectLst>
              <a:latin typeface="方正小标宋简体" panose="02010601030101010101" charset="-122"/>
              <a:ea typeface="方正小标宋简体" panose="02010601030101010101" charset="-122"/>
              <a:cs typeface="方正小标宋简体" panose="02010601030101010101" charset="-122"/>
            </a:endParaRPr>
          </a:p>
        </p:txBody>
      </p:sp>
      <p:sp>
        <p:nvSpPr>
          <p:cNvPr id="3" name="副标题 2"/>
          <p:cNvSpPr>
            <a:spLocks noGrp="1"/>
          </p:cNvSpPr>
          <p:nvPr>
            <p:ph type="subTitle" idx="1"/>
          </p:nvPr>
        </p:nvSpPr>
        <p:spPr>
          <a:xfrm>
            <a:off x="1379220" y="2179003"/>
            <a:ext cx="9144000" cy="1655762"/>
          </a:xfrm>
        </p:spPr>
        <p:txBody>
          <a:bodyPr>
            <a:norm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6.PNG幻灯片6"/>
          <p:cNvPicPr>
            <a:picLocks noChangeAspect="1"/>
          </p:cNvPicPr>
          <p:nvPr/>
        </p:nvPicPr>
        <p:blipFill>
          <a:blip r:embed="rId1"/>
          <a:srcRect/>
          <a:stretch>
            <a:fillRect/>
          </a:stretch>
        </p:blipFill>
        <p:spPr>
          <a:xfrm>
            <a:off x="0" y="-27622"/>
            <a:ext cx="12192000" cy="6855460"/>
          </a:xfrm>
          <a:prstGeom prst="rect">
            <a:avLst/>
          </a:prstGeom>
        </p:spPr>
      </p:pic>
      <p:sp>
        <p:nvSpPr>
          <p:cNvPr id="4" name="矩形 3"/>
          <p:cNvSpPr/>
          <p:nvPr/>
        </p:nvSpPr>
        <p:spPr>
          <a:xfrm>
            <a:off x="2109470" y="2438400"/>
            <a:ext cx="8419465" cy="1936115"/>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p>
            <a:pPr algn="dist"/>
            <a:r>
              <a:rPr lang="zh-CN" altLang="en-US" sz="3200" b="1">
                <a:ln w="9525" cmpd="sng">
                  <a:solidFill>
                    <a:schemeClr val="accent6"/>
                  </a:solidFill>
                  <a:prstDash val="solid"/>
                </a:ln>
                <a:solidFill>
                  <a:schemeClr val="accent6"/>
                </a:solidFill>
                <a:effectLst>
                  <a:glow rad="38100">
                    <a:schemeClr val="accent1">
                      <a:alpha val="40000"/>
                    </a:schemeClr>
                  </a:glow>
                </a:effectLst>
              </a:rPr>
              <a:t>三、“十四五”生态环境保护的主要任务</a:t>
            </a:r>
            <a:endParaRPr lang="zh-CN" altLang="en-US" sz="3200" b="1">
              <a:ln w="9525" cmpd="sng">
                <a:solidFill>
                  <a:schemeClr val="accent6"/>
                </a:solidFill>
                <a:prstDash val="solid"/>
              </a:ln>
              <a:solidFill>
                <a:schemeClr val="accent6"/>
              </a:solidFill>
              <a:effectLst>
                <a:glow rad="38100">
                  <a:schemeClr val="accent1">
                    <a:alpha val="4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4.PNG幻灯片4"/>
          <p:cNvPicPr>
            <a:picLocks noChangeAspect="1"/>
          </p:cNvPicPr>
          <p:nvPr/>
        </p:nvPicPr>
        <p:blipFill>
          <a:blip r:embed="rId1"/>
          <a:srcRect/>
          <a:stretch>
            <a:fillRect/>
          </a:stretch>
        </p:blipFill>
        <p:spPr>
          <a:xfrm>
            <a:off x="0" y="2223"/>
            <a:ext cx="12192000" cy="6855460"/>
          </a:xfrm>
          <a:prstGeom prst="rect">
            <a:avLst/>
          </a:prstGeom>
          <a:ln>
            <a:solidFill>
              <a:schemeClr val="accent6">
                <a:lumMod val="20000"/>
                <a:lumOff val="80000"/>
              </a:schemeClr>
            </a:solidFill>
          </a:ln>
          <a:effectLst>
            <a:glow rad="101600">
              <a:schemeClr val="accent6">
                <a:satMod val="175000"/>
                <a:alpha val="40000"/>
              </a:schemeClr>
            </a:glow>
          </a:effectLst>
        </p:spPr>
      </p:pic>
      <p:sp>
        <p:nvSpPr>
          <p:cNvPr id="4" name="圆角矩形 3"/>
          <p:cNvSpPr/>
          <p:nvPr/>
        </p:nvSpPr>
        <p:spPr>
          <a:xfrm>
            <a:off x="1938020" y="1073150"/>
            <a:ext cx="8161020" cy="582295"/>
          </a:xfrm>
          <a:prstGeom prst="roundRect">
            <a:avLst/>
          </a:prstGeom>
          <a:noFill/>
          <a:ln>
            <a:noFill/>
          </a:ln>
          <a:effectLst>
            <a:outerShdw blurRad="50800" dist="50800" dir="5400000" algn="ctr" rotWithShape="0">
              <a:schemeClr val="accent6">
                <a:alpha val="100000"/>
              </a:schemeClr>
            </a:outerShdw>
          </a:effectLst>
          <a:extLst>
            <a:ext uri="{909E8E84-426E-40DD-AFC4-6F175D3DCCD1}">
              <a14:hiddenFill xmlns:a14="http://schemas.microsoft.com/office/drawing/2010/main">
                <a:solidFill>
                  <a:schemeClr val="accent6"/>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p>
            <a:pPr algn="ctr"/>
            <a:r>
              <a:rPr sz="36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“十四五”生态环境保护的主要任务</a:t>
            </a:r>
            <a:endParaRPr lang="zh-CN" alt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3" name="圆角矩形 22"/>
          <p:cNvSpPr/>
          <p:nvPr/>
        </p:nvSpPr>
        <p:spPr>
          <a:xfrm>
            <a:off x="7556500" y="1861820"/>
            <a:ext cx="862330" cy="4655820"/>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p>
            <a:pPr algn="ctr"/>
            <a:r>
              <a:rPr lang="zh-CN" altLang="en-US" b="1">
                <a:solidFill>
                  <a:schemeClr val="tx1"/>
                </a:solidFill>
              </a:rPr>
              <a:t>加</a:t>
            </a:r>
            <a:endParaRPr lang="zh-CN" altLang="en-US" b="1">
              <a:solidFill>
                <a:schemeClr val="tx1"/>
              </a:solidFill>
            </a:endParaRPr>
          </a:p>
          <a:p>
            <a:pPr algn="ctr"/>
            <a:r>
              <a:rPr lang="zh-CN" altLang="en-US" b="1">
                <a:solidFill>
                  <a:schemeClr val="tx1"/>
                </a:solidFill>
              </a:rPr>
              <a:t>强</a:t>
            </a:r>
            <a:endParaRPr lang="zh-CN" altLang="en-US" b="1">
              <a:solidFill>
                <a:schemeClr val="tx1"/>
              </a:solidFill>
            </a:endParaRPr>
          </a:p>
          <a:p>
            <a:pPr algn="ctr"/>
            <a:r>
              <a:rPr lang="zh-CN" altLang="en-US" b="1">
                <a:solidFill>
                  <a:schemeClr val="tx1"/>
                </a:solidFill>
              </a:rPr>
              <a:t>生</a:t>
            </a:r>
            <a:endParaRPr lang="zh-CN" altLang="en-US" b="1">
              <a:solidFill>
                <a:schemeClr val="tx1"/>
              </a:solidFill>
            </a:endParaRPr>
          </a:p>
          <a:p>
            <a:pPr algn="ctr"/>
            <a:r>
              <a:rPr lang="zh-CN" altLang="en-US" b="1">
                <a:solidFill>
                  <a:schemeClr val="tx1"/>
                </a:solidFill>
              </a:rPr>
              <a:t>态</a:t>
            </a:r>
            <a:endParaRPr lang="zh-CN" altLang="en-US" b="1">
              <a:solidFill>
                <a:schemeClr val="tx1"/>
              </a:solidFill>
            </a:endParaRPr>
          </a:p>
          <a:p>
            <a:pPr algn="ctr"/>
            <a:r>
              <a:rPr lang="zh-CN" altLang="en-US" b="1">
                <a:solidFill>
                  <a:schemeClr val="tx1"/>
                </a:solidFill>
              </a:rPr>
              <a:t>环</a:t>
            </a:r>
            <a:endParaRPr lang="zh-CN" altLang="en-US" b="1">
              <a:solidFill>
                <a:schemeClr val="tx1"/>
              </a:solidFill>
            </a:endParaRPr>
          </a:p>
          <a:p>
            <a:pPr algn="ctr"/>
            <a:r>
              <a:rPr lang="zh-CN" altLang="en-US" b="1">
                <a:solidFill>
                  <a:schemeClr val="tx1"/>
                </a:solidFill>
              </a:rPr>
              <a:t>境</a:t>
            </a:r>
            <a:endParaRPr lang="zh-CN" altLang="en-US" b="1">
              <a:solidFill>
                <a:schemeClr val="tx1"/>
              </a:solidFill>
            </a:endParaRPr>
          </a:p>
          <a:p>
            <a:pPr algn="ctr"/>
            <a:r>
              <a:rPr lang="zh-CN" altLang="en-US" b="1">
                <a:solidFill>
                  <a:schemeClr val="tx1"/>
                </a:solidFill>
              </a:rPr>
              <a:t>执</a:t>
            </a:r>
            <a:endParaRPr lang="zh-CN" altLang="en-US" b="1">
              <a:solidFill>
                <a:schemeClr val="tx1"/>
              </a:solidFill>
            </a:endParaRPr>
          </a:p>
          <a:p>
            <a:pPr algn="ctr"/>
            <a:r>
              <a:rPr lang="zh-CN" altLang="en-US" b="1">
                <a:solidFill>
                  <a:schemeClr val="tx1"/>
                </a:solidFill>
              </a:rPr>
              <a:t>法</a:t>
            </a:r>
            <a:endParaRPr lang="zh-CN" altLang="en-US" b="1">
              <a:solidFill>
                <a:schemeClr val="tx1"/>
              </a:solidFill>
            </a:endParaRPr>
          </a:p>
          <a:p>
            <a:pPr algn="ctr"/>
            <a:r>
              <a:rPr lang="zh-CN" altLang="en-US" b="1">
                <a:solidFill>
                  <a:schemeClr val="tx1"/>
                </a:solidFill>
              </a:rPr>
              <a:t>监</a:t>
            </a:r>
            <a:endParaRPr lang="zh-CN" altLang="en-US" b="1">
              <a:solidFill>
                <a:schemeClr val="tx1"/>
              </a:solidFill>
            </a:endParaRPr>
          </a:p>
          <a:p>
            <a:pPr algn="ctr"/>
            <a:r>
              <a:rPr lang="zh-CN" altLang="en-US" b="1">
                <a:solidFill>
                  <a:schemeClr val="tx1"/>
                </a:solidFill>
              </a:rPr>
              <a:t>测</a:t>
            </a:r>
            <a:endParaRPr lang="zh-CN" altLang="en-US" b="1">
              <a:solidFill>
                <a:schemeClr val="tx1"/>
              </a:solidFill>
            </a:endParaRPr>
          </a:p>
          <a:p>
            <a:pPr algn="ctr"/>
            <a:r>
              <a:rPr lang="zh-CN" altLang="en-US" b="1">
                <a:solidFill>
                  <a:schemeClr val="tx1"/>
                </a:solidFill>
              </a:rPr>
              <a:t>体</a:t>
            </a:r>
            <a:endParaRPr lang="zh-CN" altLang="en-US" b="1">
              <a:solidFill>
                <a:schemeClr val="tx1"/>
              </a:solidFill>
            </a:endParaRPr>
          </a:p>
          <a:p>
            <a:pPr algn="ctr"/>
            <a:r>
              <a:rPr lang="zh-CN" altLang="en-US" b="1">
                <a:solidFill>
                  <a:schemeClr val="tx1"/>
                </a:solidFill>
              </a:rPr>
              <a:t>系</a:t>
            </a:r>
            <a:endParaRPr lang="zh-CN" altLang="en-US" b="1">
              <a:solidFill>
                <a:schemeClr val="tx1"/>
              </a:solidFill>
            </a:endParaRPr>
          </a:p>
          <a:p>
            <a:pPr algn="ctr"/>
            <a:r>
              <a:rPr lang="zh-CN" altLang="en-US" b="1">
                <a:solidFill>
                  <a:schemeClr val="tx1"/>
                </a:solidFill>
              </a:rPr>
              <a:t>建</a:t>
            </a:r>
            <a:endParaRPr lang="zh-CN" altLang="en-US" b="1">
              <a:solidFill>
                <a:schemeClr val="tx1"/>
              </a:solidFill>
            </a:endParaRPr>
          </a:p>
          <a:p>
            <a:pPr algn="ctr"/>
            <a:r>
              <a:rPr lang="zh-CN" altLang="en-US" b="1">
                <a:solidFill>
                  <a:schemeClr val="tx1"/>
                </a:solidFill>
              </a:rPr>
              <a:t>设</a:t>
            </a:r>
            <a:endParaRPr lang="zh-CN" altLang="en-US" b="1">
              <a:solidFill>
                <a:schemeClr val="tx1"/>
              </a:solidFill>
            </a:endParaRPr>
          </a:p>
        </p:txBody>
      </p:sp>
      <p:sp>
        <p:nvSpPr>
          <p:cNvPr id="24" name="圆角矩形 23"/>
          <p:cNvSpPr/>
          <p:nvPr/>
        </p:nvSpPr>
        <p:spPr>
          <a:xfrm>
            <a:off x="6533515" y="1861820"/>
            <a:ext cx="862330" cy="4655820"/>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p>
            <a:pPr algn="ctr"/>
            <a:r>
              <a:rPr lang="zh-CN" altLang="en-US" b="1">
                <a:solidFill>
                  <a:schemeClr val="tx1"/>
                </a:solidFill>
              </a:rPr>
              <a:t>优</a:t>
            </a:r>
            <a:endParaRPr lang="zh-CN" altLang="en-US" b="1">
              <a:solidFill>
                <a:schemeClr val="tx1"/>
              </a:solidFill>
            </a:endParaRPr>
          </a:p>
          <a:p>
            <a:pPr algn="ctr"/>
            <a:r>
              <a:rPr lang="zh-CN" altLang="en-US" b="1">
                <a:solidFill>
                  <a:schemeClr val="tx1"/>
                </a:solidFill>
              </a:rPr>
              <a:t>化</a:t>
            </a:r>
            <a:endParaRPr lang="zh-CN" altLang="en-US" b="1">
              <a:solidFill>
                <a:schemeClr val="tx1"/>
              </a:solidFill>
            </a:endParaRPr>
          </a:p>
          <a:p>
            <a:pPr algn="ctr"/>
            <a:r>
              <a:rPr lang="zh-CN" altLang="en-US" b="1">
                <a:solidFill>
                  <a:schemeClr val="tx1"/>
                </a:solidFill>
              </a:rPr>
              <a:t>能</a:t>
            </a:r>
            <a:endParaRPr lang="zh-CN" altLang="en-US" b="1">
              <a:solidFill>
                <a:schemeClr val="tx1"/>
              </a:solidFill>
            </a:endParaRPr>
          </a:p>
          <a:p>
            <a:pPr algn="ctr"/>
            <a:r>
              <a:rPr lang="zh-CN" altLang="en-US" b="1">
                <a:solidFill>
                  <a:schemeClr val="tx1"/>
                </a:solidFill>
              </a:rPr>
              <a:t>源</a:t>
            </a:r>
            <a:endParaRPr lang="zh-CN" altLang="en-US" b="1">
              <a:solidFill>
                <a:schemeClr val="tx1"/>
              </a:solidFill>
            </a:endParaRPr>
          </a:p>
          <a:p>
            <a:pPr algn="ctr"/>
            <a:r>
              <a:rPr lang="zh-CN" altLang="en-US" b="1">
                <a:solidFill>
                  <a:schemeClr val="tx1"/>
                </a:solidFill>
              </a:rPr>
              <a:t>消</a:t>
            </a:r>
            <a:endParaRPr lang="zh-CN" altLang="en-US" b="1">
              <a:solidFill>
                <a:schemeClr val="tx1"/>
              </a:solidFill>
            </a:endParaRPr>
          </a:p>
          <a:p>
            <a:pPr algn="ctr"/>
            <a:r>
              <a:rPr lang="zh-CN" altLang="en-US" b="1">
                <a:solidFill>
                  <a:schemeClr val="tx1"/>
                </a:solidFill>
              </a:rPr>
              <a:t>耗</a:t>
            </a:r>
            <a:endParaRPr lang="zh-CN" altLang="en-US" b="1">
              <a:solidFill>
                <a:schemeClr val="tx1"/>
              </a:solidFill>
            </a:endParaRPr>
          </a:p>
          <a:p>
            <a:pPr algn="ctr"/>
            <a:r>
              <a:rPr lang="zh-CN" altLang="en-US" b="1">
                <a:solidFill>
                  <a:schemeClr val="tx1"/>
                </a:solidFill>
              </a:rPr>
              <a:t>结</a:t>
            </a:r>
            <a:endParaRPr lang="zh-CN" altLang="en-US" b="1">
              <a:solidFill>
                <a:schemeClr val="tx1"/>
              </a:solidFill>
            </a:endParaRPr>
          </a:p>
          <a:p>
            <a:pPr algn="ctr"/>
            <a:r>
              <a:rPr lang="zh-CN" altLang="en-US" b="1">
                <a:solidFill>
                  <a:schemeClr val="tx1"/>
                </a:solidFill>
              </a:rPr>
              <a:t>构</a:t>
            </a:r>
            <a:endParaRPr lang="zh-CN" altLang="en-US" b="1">
              <a:solidFill>
                <a:schemeClr val="tx1"/>
              </a:solidFill>
            </a:endParaRPr>
          </a:p>
        </p:txBody>
      </p:sp>
      <p:sp>
        <p:nvSpPr>
          <p:cNvPr id="25" name="圆角矩形 24"/>
          <p:cNvSpPr/>
          <p:nvPr/>
        </p:nvSpPr>
        <p:spPr>
          <a:xfrm>
            <a:off x="8593455" y="1861820"/>
            <a:ext cx="862330" cy="46558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b="1">
                <a:solidFill>
                  <a:schemeClr val="tx1"/>
                </a:solidFill>
              </a:rPr>
              <a:t>提</a:t>
            </a:r>
            <a:endParaRPr lang="zh-CN" altLang="en-US" b="1">
              <a:solidFill>
                <a:schemeClr val="tx1"/>
              </a:solidFill>
            </a:endParaRPr>
          </a:p>
          <a:p>
            <a:pPr algn="ctr"/>
            <a:r>
              <a:rPr lang="zh-CN" altLang="en-US" b="1">
                <a:solidFill>
                  <a:schemeClr val="tx1"/>
                </a:solidFill>
              </a:rPr>
              <a:t>升</a:t>
            </a:r>
            <a:endParaRPr lang="zh-CN" altLang="en-US" b="1">
              <a:solidFill>
                <a:schemeClr val="tx1"/>
              </a:solidFill>
            </a:endParaRPr>
          </a:p>
          <a:p>
            <a:pPr algn="ctr"/>
            <a:r>
              <a:rPr lang="zh-CN" altLang="en-US" b="1">
                <a:solidFill>
                  <a:schemeClr val="tx1"/>
                </a:solidFill>
              </a:rPr>
              <a:t>突</a:t>
            </a:r>
            <a:endParaRPr lang="zh-CN" altLang="en-US" b="1">
              <a:solidFill>
                <a:schemeClr val="tx1"/>
              </a:solidFill>
            </a:endParaRPr>
          </a:p>
          <a:p>
            <a:pPr algn="ctr"/>
            <a:r>
              <a:rPr lang="zh-CN" altLang="en-US" b="1">
                <a:solidFill>
                  <a:schemeClr val="tx1"/>
                </a:solidFill>
              </a:rPr>
              <a:t>发</a:t>
            </a:r>
            <a:endParaRPr lang="zh-CN" altLang="en-US" b="1">
              <a:solidFill>
                <a:schemeClr val="tx1"/>
              </a:solidFill>
            </a:endParaRPr>
          </a:p>
          <a:p>
            <a:pPr algn="ctr"/>
            <a:r>
              <a:rPr lang="zh-CN" altLang="en-US" b="1">
                <a:solidFill>
                  <a:schemeClr val="tx1"/>
                </a:solidFill>
              </a:rPr>
              <a:t>环</a:t>
            </a:r>
            <a:endParaRPr lang="zh-CN" altLang="en-US" b="1">
              <a:solidFill>
                <a:schemeClr val="tx1"/>
              </a:solidFill>
            </a:endParaRPr>
          </a:p>
          <a:p>
            <a:pPr algn="ctr"/>
            <a:r>
              <a:rPr lang="zh-CN" altLang="en-US" b="1">
                <a:solidFill>
                  <a:schemeClr val="tx1"/>
                </a:solidFill>
              </a:rPr>
              <a:t>境</a:t>
            </a:r>
            <a:endParaRPr lang="zh-CN" altLang="en-US" b="1">
              <a:solidFill>
                <a:schemeClr val="tx1"/>
              </a:solidFill>
            </a:endParaRPr>
          </a:p>
          <a:p>
            <a:pPr algn="ctr"/>
            <a:r>
              <a:rPr lang="zh-CN" altLang="en-US" b="1">
                <a:solidFill>
                  <a:schemeClr val="tx1"/>
                </a:solidFill>
              </a:rPr>
              <a:t>事</a:t>
            </a:r>
            <a:endParaRPr lang="zh-CN" altLang="en-US" b="1">
              <a:solidFill>
                <a:schemeClr val="tx1"/>
              </a:solidFill>
            </a:endParaRPr>
          </a:p>
          <a:p>
            <a:pPr algn="ctr"/>
            <a:r>
              <a:rPr lang="zh-CN" altLang="en-US" b="1">
                <a:solidFill>
                  <a:schemeClr val="tx1"/>
                </a:solidFill>
              </a:rPr>
              <a:t>件</a:t>
            </a:r>
            <a:endParaRPr lang="zh-CN" altLang="en-US" b="1">
              <a:solidFill>
                <a:schemeClr val="tx1"/>
              </a:solidFill>
            </a:endParaRPr>
          </a:p>
          <a:p>
            <a:pPr algn="ctr"/>
            <a:r>
              <a:rPr lang="zh-CN" altLang="en-US" b="1">
                <a:solidFill>
                  <a:schemeClr val="tx1"/>
                </a:solidFill>
              </a:rPr>
              <a:t>预</a:t>
            </a:r>
            <a:endParaRPr lang="zh-CN" altLang="en-US" b="1">
              <a:solidFill>
                <a:schemeClr val="tx1"/>
              </a:solidFill>
            </a:endParaRPr>
          </a:p>
          <a:p>
            <a:pPr algn="ctr"/>
            <a:r>
              <a:rPr lang="zh-CN" altLang="en-US" b="1">
                <a:solidFill>
                  <a:schemeClr val="tx1"/>
                </a:solidFill>
              </a:rPr>
              <a:t>防</a:t>
            </a:r>
            <a:endParaRPr lang="zh-CN" altLang="en-US" b="1">
              <a:solidFill>
                <a:schemeClr val="tx1"/>
              </a:solidFill>
            </a:endParaRPr>
          </a:p>
          <a:p>
            <a:pPr algn="ctr"/>
            <a:r>
              <a:rPr lang="zh-CN" altLang="en-US" b="1">
                <a:solidFill>
                  <a:schemeClr val="tx1"/>
                </a:solidFill>
              </a:rPr>
              <a:t>和</a:t>
            </a:r>
            <a:endParaRPr lang="zh-CN" altLang="en-US" b="1">
              <a:solidFill>
                <a:schemeClr val="tx1"/>
              </a:solidFill>
            </a:endParaRPr>
          </a:p>
          <a:p>
            <a:pPr algn="ctr"/>
            <a:r>
              <a:rPr lang="zh-CN" altLang="en-US" b="1">
                <a:solidFill>
                  <a:schemeClr val="tx1"/>
                </a:solidFill>
              </a:rPr>
              <a:t>应</a:t>
            </a:r>
            <a:endParaRPr lang="zh-CN" altLang="en-US" b="1">
              <a:solidFill>
                <a:schemeClr val="tx1"/>
              </a:solidFill>
            </a:endParaRPr>
          </a:p>
          <a:p>
            <a:pPr algn="ctr"/>
            <a:r>
              <a:rPr lang="zh-CN" altLang="en-US" b="1">
                <a:solidFill>
                  <a:schemeClr val="tx1"/>
                </a:solidFill>
              </a:rPr>
              <a:t>急</a:t>
            </a:r>
            <a:endParaRPr lang="zh-CN" altLang="en-US" b="1">
              <a:solidFill>
                <a:schemeClr val="tx1"/>
              </a:solidFill>
            </a:endParaRPr>
          </a:p>
          <a:p>
            <a:pPr algn="ctr"/>
            <a:r>
              <a:rPr lang="zh-CN" altLang="en-US" b="1">
                <a:solidFill>
                  <a:schemeClr val="tx1"/>
                </a:solidFill>
              </a:rPr>
              <a:t>处</a:t>
            </a:r>
            <a:endParaRPr lang="zh-CN" altLang="en-US" b="1">
              <a:solidFill>
                <a:schemeClr val="tx1"/>
              </a:solidFill>
            </a:endParaRPr>
          </a:p>
          <a:p>
            <a:pPr algn="ctr"/>
            <a:r>
              <a:rPr lang="zh-CN" altLang="en-US" b="1">
                <a:solidFill>
                  <a:schemeClr val="tx1"/>
                </a:solidFill>
              </a:rPr>
              <a:t>置</a:t>
            </a:r>
            <a:endParaRPr lang="zh-CN" altLang="en-US" b="1">
              <a:solidFill>
                <a:schemeClr val="tx1"/>
              </a:solidFill>
            </a:endParaRPr>
          </a:p>
          <a:p>
            <a:pPr algn="ctr"/>
            <a:r>
              <a:rPr lang="zh-CN" altLang="en-US" b="1">
                <a:solidFill>
                  <a:schemeClr val="tx1"/>
                </a:solidFill>
              </a:rPr>
              <a:t>能</a:t>
            </a:r>
            <a:endParaRPr lang="zh-CN" altLang="en-US" b="1">
              <a:solidFill>
                <a:schemeClr val="tx1"/>
              </a:solidFill>
            </a:endParaRPr>
          </a:p>
          <a:p>
            <a:pPr algn="ctr"/>
            <a:r>
              <a:rPr lang="zh-CN" altLang="en-US" b="1">
                <a:solidFill>
                  <a:schemeClr val="tx1"/>
                </a:solidFill>
              </a:rPr>
              <a:t>力</a:t>
            </a:r>
            <a:endParaRPr lang="zh-CN" altLang="en-US" b="1">
              <a:solidFill>
                <a:schemeClr val="tx1"/>
              </a:solidFill>
            </a:endParaRPr>
          </a:p>
        </p:txBody>
      </p:sp>
      <p:sp>
        <p:nvSpPr>
          <p:cNvPr id="26" name="圆角矩形 25"/>
          <p:cNvSpPr/>
          <p:nvPr/>
        </p:nvSpPr>
        <p:spPr>
          <a:xfrm>
            <a:off x="9667875" y="1861820"/>
            <a:ext cx="862330" cy="4655820"/>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p>
            <a:pPr algn="ctr"/>
            <a:r>
              <a:rPr lang="zh-CN" altLang="en-US" b="1">
                <a:solidFill>
                  <a:schemeClr val="tx1"/>
                </a:solidFill>
              </a:rPr>
              <a:t>构</a:t>
            </a:r>
            <a:endParaRPr lang="zh-CN" altLang="en-US" b="1">
              <a:solidFill>
                <a:schemeClr val="tx1"/>
              </a:solidFill>
            </a:endParaRPr>
          </a:p>
          <a:p>
            <a:pPr algn="ctr"/>
            <a:r>
              <a:rPr lang="zh-CN" altLang="en-US" b="1">
                <a:solidFill>
                  <a:schemeClr val="tx1"/>
                </a:solidFill>
              </a:rPr>
              <a:t>建</a:t>
            </a:r>
            <a:endParaRPr lang="zh-CN" altLang="en-US" b="1">
              <a:solidFill>
                <a:schemeClr val="tx1"/>
              </a:solidFill>
            </a:endParaRPr>
          </a:p>
          <a:p>
            <a:pPr algn="ctr"/>
            <a:r>
              <a:rPr lang="zh-CN" altLang="en-US" b="1">
                <a:solidFill>
                  <a:schemeClr val="tx1"/>
                </a:solidFill>
              </a:rPr>
              <a:t>现</a:t>
            </a:r>
            <a:endParaRPr lang="zh-CN" altLang="en-US" b="1">
              <a:solidFill>
                <a:schemeClr val="tx1"/>
              </a:solidFill>
            </a:endParaRPr>
          </a:p>
          <a:p>
            <a:pPr algn="ctr"/>
            <a:r>
              <a:rPr lang="zh-CN" altLang="en-US" b="1">
                <a:solidFill>
                  <a:schemeClr val="tx1"/>
                </a:solidFill>
              </a:rPr>
              <a:t>代</a:t>
            </a:r>
            <a:endParaRPr lang="zh-CN" altLang="en-US" b="1">
              <a:solidFill>
                <a:schemeClr val="tx1"/>
              </a:solidFill>
            </a:endParaRPr>
          </a:p>
          <a:p>
            <a:pPr algn="ctr"/>
            <a:r>
              <a:rPr lang="zh-CN" altLang="en-US" b="1">
                <a:solidFill>
                  <a:schemeClr val="tx1"/>
                </a:solidFill>
              </a:rPr>
              <a:t>环</a:t>
            </a:r>
            <a:endParaRPr lang="zh-CN" altLang="en-US" b="1">
              <a:solidFill>
                <a:schemeClr val="tx1"/>
              </a:solidFill>
            </a:endParaRPr>
          </a:p>
          <a:p>
            <a:pPr algn="ctr"/>
            <a:r>
              <a:rPr lang="zh-CN" altLang="en-US" b="1">
                <a:solidFill>
                  <a:schemeClr val="tx1"/>
                </a:solidFill>
              </a:rPr>
              <a:t>境</a:t>
            </a:r>
            <a:endParaRPr lang="zh-CN" altLang="en-US" b="1">
              <a:solidFill>
                <a:schemeClr val="tx1"/>
              </a:solidFill>
            </a:endParaRPr>
          </a:p>
          <a:p>
            <a:pPr algn="ctr"/>
            <a:r>
              <a:rPr lang="zh-CN" altLang="en-US" b="1">
                <a:solidFill>
                  <a:schemeClr val="tx1"/>
                </a:solidFill>
              </a:rPr>
              <a:t>治</a:t>
            </a:r>
            <a:endParaRPr lang="zh-CN" altLang="en-US" b="1">
              <a:solidFill>
                <a:schemeClr val="tx1"/>
              </a:solidFill>
            </a:endParaRPr>
          </a:p>
          <a:p>
            <a:pPr algn="ctr"/>
            <a:r>
              <a:rPr lang="zh-CN" altLang="en-US" b="1">
                <a:solidFill>
                  <a:schemeClr val="tx1"/>
                </a:solidFill>
              </a:rPr>
              <a:t>理</a:t>
            </a:r>
            <a:endParaRPr lang="zh-CN" altLang="en-US" b="1">
              <a:solidFill>
                <a:schemeClr val="tx1"/>
              </a:solidFill>
            </a:endParaRPr>
          </a:p>
          <a:p>
            <a:pPr algn="ctr"/>
            <a:r>
              <a:rPr lang="zh-CN" altLang="en-US" b="1">
                <a:solidFill>
                  <a:schemeClr val="tx1"/>
                </a:solidFill>
              </a:rPr>
              <a:t>体</a:t>
            </a:r>
            <a:endParaRPr lang="zh-CN" altLang="en-US" b="1">
              <a:solidFill>
                <a:schemeClr val="tx1"/>
              </a:solidFill>
            </a:endParaRPr>
          </a:p>
          <a:p>
            <a:pPr algn="ctr"/>
            <a:r>
              <a:rPr lang="zh-CN" altLang="en-US" b="1">
                <a:solidFill>
                  <a:schemeClr val="tx1"/>
                </a:solidFill>
              </a:rPr>
              <a:t>系</a:t>
            </a:r>
            <a:endParaRPr lang="zh-CN" altLang="en-US" b="1">
              <a:solidFill>
                <a:schemeClr val="tx1"/>
              </a:solidFill>
            </a:endParaRPr>
          </a:p>
          <a:p>
            <a:pPr algn="ctr"/>
            <a:endParaRPr lang="zh-CN" altLang="en-US" b="1">
              <a:solidFill>
                <a:schemeClr val="tx1"/>
              </a:solidFill>
            </a:endParaRPr>
          </a:p>
        </p:txBody>
      </p:sp>
      <p:sp>
        <p:nvSpPr>
          <p:cNvPr id="27" name="圆角矩形 26"/>
          <p:cNvSpPr/>
          <p:nvPr/>
        </p:nvSpPr>
        <p:spPr>
          <a:xfrm>
            <a:off x="10742295" y="1861820"/>
            <a:ext cx="862330" cy="4655820"/>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p>
            <a:pPr algn="ctr"/>
            <a:r>
              <a:rPr lang="zh-CN" altLang="en-US" b="1">
                <a:solidFill>
                  <a:schemeClr val="tx1"/>
                </a:solidFill>
              </a:rPr>
              <a:t>建</a:t>
            </a:r>
            <a:endParaRPr lang="zh-CN" altLang="en-US" b="1">
              <a:solidFill>
                <a:schemeClr val="tx1"/>
              </a:solidFill>
            </a:endParaRPr>
          </a:p>
          <a:p>
            <a:pPr algn="ctr"/>
            <a:r>
              <a:rPr lang="zh-CN" altLang="en-US" b="1">
                <a:solidFill>
                  <a:schemeClr val="tx1"/>
                </a:solidFill>
              </a:rPr>
              <a:t>立</a:t>
            </a:r>
            <a:endParaRPr lang="zh-CN" altLang="en-US" b="1">
              <a:solidFill>
                <a:schemeClr val="tx1"/>
              </a:solidFill>
            </a:endParaRPr>
          </a:p>
          <a:p>
            <a:pPr algn="ctr"/>
            <a:r>
              <a:rPr lang="zh-CN" altLang="en-US" b="1">
                <a:solidFill>
                  <a:schemeClr val="tx1"/>
                </a:solidFill>
              </a:rPr>
              <a:t>三</a:t>
            </a:r>
            <a:endParaRPr lang="zh-CN" altLang="en-US" b="1">
              <a:solidFill>
                <a:schemeClr val="tx1"/>
              </a:solidFill>
            </a:endParaRPr>
          </a:p>
          <a:p>
            <a:pPr algn="ctr"/>
            <a:r>
              <a:rPr lang="zh-CN" altLang="en-US" b="1">
                <a:solidFill>
                  <a:schemeClr val="tx1"/>
                </a:solidFill>
              </a:rPr>
              <a:t>线</a:t>
            </a:r>
            <a:endParaRPr lang="zh-CN" altLang="en-US" b="1">
              <a:solidFill>
                <a:schemeClr val="tx1"/>
              </a:solidFill>
            </a:endParaRPr>
          </a:p>
          <a:p>
            <a:pPr algn="ctr"/>
            <a:r>
              <a:rPr lang="zh-CN" altLang="en-US" b="1">
                <a:solidFill>
                  <a:schemeClr val="tx1"/>
                </a:solidFill>
              </a:rPr>
              <a:t>一</a:t>
            </a:r>
            <a:endParaRPr lang="zh-CN" altLang="en-US" b="1">
              <a:solidFill>
                <a:schemeClr val="tx1"/>
              </a:solidFill>
            </a:endParaRPr>
          </a:p>
          <a:p>
            <a:pPr algn="ctr"/>
            <a:r>
              <a:rPr lang="zh-CN" altLang="en-US" b="1">
                <a:solidFill>
                  <a:schemeClr val="tx1"/>
                </a:solidFill>
              </a:rPr>
              <a:t>单</a:t>
            </a:r>
            <a:endParaRPr lang="zh-CN" altLang="en-US" b="1">
              <a:solidFill>
                <a:schemeClr val="tx1"/>
              </a:solidFill>
            </a:endParaRPr>
          </a:p>
          <a:p>
            <a:pPr algn="ctr"/>
            <a:r>
              <a:rPr lang="zh-CN" altLang="en-US" b="1">
                <a:solidFill>
                  <a:schemeClr val="tx1"/>
                </a:solidFill>
              </a:rPr>
              <a:t>生</a:t>
            </a:r>
            <a:endParaRPr lang="zh-CN" altLang="en-US" b="1">
              <a:solidFill>
                <a:schemeClr val="tx1"/>
              </a:solidFill>
            </a:endParaRPr>
          </a:p>
          <a:p>
            <a:pPr algn="ctr"/>
            <a:r>
              <a:rPr lang="zh-CN" altLang="en-US" b="1">
                <a:solidFill>
                  <a:schemeClr val="tx1"/>
                </a:solidFill>
              </a:rPr>
              <a:t>态</a:t>
            </a:r>
            <a:endParaRPr lang="zh-CN" altLang="en-US" b="1">
              <a:solidFill>
                <a:schemeClr val="tx1"/>
              </a:solidFill>
            </a:endParaRPr>
          </a:p>
          <a:p>
            <a:pPr algn="ctr"/>
            <a:r>
              <a:rPr lang="zh-CN" altLang="en-US" b="1">
                <a:solidFill>
                  <a:schemeClr val="tx1"/>
                </a:solidFill>
              </a:rPr>
              <a:t>环</a:t>
            </a:r>
            <a:endParaRPr lang="zh-CN" altLang="en-US" b="1">
              <a:solidFill>
                <a:schemeClr val="tx1"/>
              </a:solidFill>
            </a:endParaRPr>
          </a:p>
          <a:p>
            <a:pPr algn="ctr"/>
            <a:r>
              <a:rPr lang="zh-CN" altLang="en-US" b="1">
                <a:solidFill>
                  <a:schemeClr val="tx1"/>
                </a:solidFill>
              </a:rPr>
              <a:t>境</a:t>
            </a:r>
            <a:endParaRPr lang="zh-CN" altLang="en-US" b="1">
              <a:solidFill>
                <a:schemeClr val="tx1"/>
              </a:solidFill>
            </a:endParaRPr>
          </a:p>
          <a:p>
            <a:pPr algn="ctr"/>
            <a:r>
              <a:rPr lang="zh-CN" altLang="en-US" b="1">
                <a:solidFill>
                  <a:schemeClr val="tx1"/>
                </a:solidFill>
              </a:rPr>
              <a:t>分</a:t>
            </a:r>
            <a:endParaRPr lang="zh-CN" altLang="en-US" b="1">
              <a:solidFill>
                <a:schemeClr val="tx1"/>
              </a:solidFill>
            </a:endParaRPr>
          </a:p>
          <a:p>
            <a:pPr algn="ctr"/>
            <a:r>
              <a:rPr lang="zh-CN" altLang="en-US" b="1">
                <a:solidFill>
                  <a:schemeClr val="tx1"/>
                </a:solidFill>
              </a:rPr>
              <a:t>区</a:t>
            </a:r>
            <a:endParaRPr lang="zh-CN" altLang="en-US" b="1">
              <a:solidFill>
                <a:schemeClr val="tx1"/>
              </a:solidFill>
            </a:endParaRPr>
          </a:p>
          <a:p>
            <a:pPr algn="ctr"/>
            <a:r>
              <a:rPr lang="zh-CN" altLang="en-US" b="1">
                <a:solidFill>
                  <a:schemeClr val="tx1"/>
                </a:solidFill>
              </a:rPr>
              <a:t>管</a:t>
            </a:r>
            <a:endParaRPr lang="zh-CN" altLang="en-US" b="1">
              <a:solidFill>
                <a:schemeClr val="tx1"/>
              </a:solidFill>
            </a:endParaRPr>
          </a:p>
          <a:p>
            <a:pPr algn="ctr"/>
            <a:r>
              <a:rPr lang="zh-CN" altLang="en-US" b="1">
                <a:solidFill>
                  <a:schemeClr val="tx1"/>
                </a:solidFill>
              </a:rPr>
              <a:t>控</a:t>
            </a:r>
            <a:endParaRPr lang="zh-CN" altLang="en-US" b="1">
              <a:solidFill>
                <a:schemeClr val="tx1"/>
              </a:solidFill>
            </a:endParaRPr>
          </a:p>
          <a:p>
            <a:pPr algn="ctr"/>
            <a:r>
              <a:rPr lang="zh-CN" altLang="en-US" b="1">
                <a:solidFill>
                  <a:schemeClr val="tx1"/>
                </a:solidFill>
              </a:rPr>
              <a:t>体</a:t>
            </a:r>
            <a:endParaRPr lang="zh-CN" altLang="en-US" b="1">
              <a:solidFill>
                <a:schemeClr val="tx1"/>
              </a:solidFill>
            </a:endParaRPr>
          </a:p>
          <a:p>
            <a:pPr algn="ctr"/>
            <a:r>
              <a:rPr lang="zh-CN" altLang="en-US" b="1">
                <a:solidFill>
                  <a:schemeClr val="tx1"/>
                </a:solidFill>
              </a:rPr>
              <a:t>系</a:t>
            </a:r>
            <a:endParaRPr lang="zh-CN" altLang="en-US" b="1">
              <a:solidFill>
                <a:schemeClr val="tx1"/>
              </a:solidFill>
            </a:endParaRPr>
          </a:p>
        </p:txBody>
      </p:sp>
      <p:sp>
        <p:nvSpPr>
          <p:cNvPr id="28" name="圆角矩形 27"/>
          <p:cNvSpPr/>
          <p:nvPr/>
        </p:nvSpPr>
        <p:spPr>
          <a:xfrm>
            <a:off x="318135" y="1861820"/>
            <a:ext cx="862330" cy="4655820"/>
          </a:xfrm>
          <a:prstGeom prst="roundRect">
            <a:avLst/>
          </a:prstGeom>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2">
            <a:schemeClr val="accent6"/>
          </a:lnRef>
          <a:fillRef idx="1">
            <a:schemeClr val="lt1"/>
          </a:fillRef>
          <a:effectRef idx="0">
            <a:schemeClr val="accent6"/>
          </a:effectRef>
          <a:fontRef idx="minor">
            <a:schemeClr val="dk1"/>
          </a:fontRef>
        </p:style>
        <p:txBody>
          <a:bodyPr rtlCol="0" anchor="t" anchorCtr="0"/>
          <a:p>
            <a:pPr algn="ctr" fontAlgn="t"/>
            <a:r>
              <a:rPr lang="zh-CN" altLang="en-US" b="1">
                <a:solidFill>
                  <a:schemeClr val="tx1"/>
                </a:solidFill>
              </a:rPr>
              <a:t>全</a:t>
            </a:r>
            <a:endParaRPr lang="zh-CN" altLang="en-US" b="1">
              <a:solidFill>
                <a:schemeClr val="tx1"/>
              </a:solidFill>
            </a:endParaRPr>
          </a:p>
          <a:p>
            <a:pPr algn="ctr" fontAlgn="t"/>
            <a:r>
              <a:rPr lang="zh-CN" altLang="en-US" b="1">
                <a:solidFill>
                  <a:schemeClr val="tx1"/>
                </a:solidFill>
              </a:rPr>
              <a:t>面</a:t>
            </a:r>
            <a:endParaRPr lang="zh-CN" altLang="en-US" b="1">
              <a:solidFill>
                <a:schemeClr val="tx1"/>
              </a:solidFill>
            </a:endParaRPr>
          </a:p>
          <a:p>
            <a:pPr algn="ctr" fontAlgn="t"/>
            <a:r>
              <a:rPr lang="zh-CN" altLang="en-US" b="1">
                <a:solidFill>
                  <a:schemeClr val="tx1"/>
                </a:solidFill>
              </a:rPr>
              <a:t>强</a:t>
            </a:r>
            <a:endParaRPr lang="zh-CN" altLang="en-US" b="1">
              <a:solidFill>
                <a:schemeClr val="tx1"/>
              </a:solidFill>
            </a:endParaRPr>
          </a:p>
          <a:p>
            <a:pPr algn="ctr" fontAlgn="t"/>
            <a:r>
              <a:rPr lang="zh-CN" altLang="en-US" b="1">
                <a:solidFill>
                  <a:schemeClr val="tx1"/>
                </a:solidFill>
              </a:rPr>
              <a:t>化</a:t>
            </a:r>
            <a:endParaRPr lang="zh-CN" altLang="en-US" b="1">
              <a:solidFill>
                <a:schemeClr val="tx1"/>
              </a:solidFill>
            </a:endParaRPr>
          </a:p>
          <a:p>
            <a:pPr algn="ctr" fontAlgn="t"/>
            <a:r>
              <a:rPr lang="zh-CN" altLang="en-US" b="1">
                <a:solidFill>
                  <a:schemeClr val="tx1"/>
                </a:solidFill>
              </a:rPr>
              <a:t>重</a:t>
            </a:r>
            <a:endParaRPr lang="zh-CN" altLang="en-US" b="1">
              <a:solidFill>
                <a:schemeClr val="tx1"/>
              </a:solidFill>
            </a:endParaRPr>
          </a:p>
          <a:p>
            <a:pPr algn="ctr" fontAlgn="t"/>
            <a:r>
              <a:rPr lang="zh-CN" altLang="en-US" b="1">
                <a:solidFill>
                  <a:schemeClr val="tx1"/>
                </a:solidFill>
              </a:rPr>
              <a:t>点</a:t>
            </a:r>
            <a:endParaRPr lang="zh-CN" altLang="en-US" b="1">
              <a:solidFill>
                <a:schemeClr val="tx1"/>
              </a:solidFill>
            </a:endParaRPr>
          </a:p>
          <a:p>
            <a:pPr algn="ctr" fontAlgn="t"/>
            <a:r>
              <a:rPr lang="zh-CN" altLang="en-US" b="1">
                <a:solidFill>
                  <a:schemeClr val="tx1"/>
                </a:solidFill>
              </a:rPr>
              <a:t>流</a:t>
            </a:r>
            <a:endParaRPr lang="zh-CN" altLang="en-US" b="1">
              <a:solidFill>
                <a:schemeClr val="tx1"/>
              </a:solidFill>
            </a:endParaRPr>
          </a:p>
          <a:p>
            <a:pPr algn="ctr" fontAlgn="t"/>
            <a:r>
              <a:rPr lang="zh-CN" altLang="en-US" b="1">
                <a:solidFill>
                  <a:schemeClr val="tx1"/>
                </a:solidFill>
              </a:rPr>
              <a:t>域</a:t>
            </a:r>
            <a:endParaRPr lang="zh-CN" altLang="en-US" b="1">
              <a:solidFill>
                <a:schemeClr val="tx1"/>
              </a:solidFill>
            </a:endParaRPr>
          </a:p>
          <a:p>
            <a:pPr algn="ctr" fontAlgn="t"/>
            <a:r>
              <a:rPr lang="zh-CN" altLang="en-US" b="1">
                <a:solidFill>
                  <a:schemeClr val="tx1"/>
                </a:solidFill>
              </a:rPr>
              <a:t>水</a:t>
            </a:r>
            <a:endParaRPr lang="zh-CN" altLang="en-US" b="1">
              <a:solidFill>
                <a:schemeClr val="tx1"/>
              </a:solidFill>
            </a:endParaRPr>
          </a:p>
          <a:p>
            <a:pPr algn="ctr" fontAlgn="t"/>
            <a:r>
              <a:rPr lang="zh-CN" altLang="en-US" b="1">
                <a:solidFill>
                  <a:schemeClr val="tx1"/>
                </a:solidFill>
              </a:rPr>
              <a:t>生</a:t>
            </a:r>
            <a:endParaRPr lang="zh-CN" altLang="en-US" b="1">
              <a:solidFill>
                <a:schemeClr val="tx1"/>
              </a:solidFill>
            </a:endParaRPr>
          </a:p>
          <a:p>
            <a:pPr algn="ctr" fontAlgn="t"/>
            <a:r>
              <a:rPr lang="zh-CN" altLang="en-US" b="1">
                <a:solidFill>
                  <a:schemeClr val="tx1"/>
                </a:solidFill>
              </a:rPr>
              <a:t>态</a:t>
            </a:r>
            <a:endParaRPr lang="zh-CN" altLang="en-US" b="1">
              <a:solidFill>
                <a:schemeClr val="tx1"/>
              </a:solidFill>
            </a:endParaRPr>
          </a:p>
          <a:p>
            <a:pPr algn="ctr" fontAlgn="t"/>
            <a:r>
              <a:rPr lang="zh-CN" altLang="en-US" b="1">
                <a:solidFill>
                  <a:schemeClr val="tx1"/>
                </a:solidFill>
              </a:rPr>
              <a:t>环</a:t>
            </a:r>
            <a:endParaRPr lang="zh-CN" altLang="en-US" b="1">
              <a:solidFill>
                <a:schemeClr val="tx1"/>
              </a:solidFill>
            </a:endParaRPr>
          </a:p>
          <a:p>
            <a:pPr algn="ctr" fontAlgn="t"/>
            <a:r>
              <a:rPr lang="zh-CN" altLang="en-US" b="1">
                <a:solidFill>
                  <a:schemeClr val="tx1"/>
                </a:solidFill>
              </a:rPr>
              <a:t>境</a:t>
            </a:r>
            <a:endParaRPr lang="zh-CN" altLang="en-US" b="1">
              <a:solidFill>
                <a:schemeClr val="tx1"/>
              </a:solidFill>
            </a:endParaRPr>
          </a:p>
          <a:p>
            <a:pPr algn="ctr" fontAlgn="t"/>
            <a:r>
              <a:rPr lang="zh-CN" altLang="en-US" b="1">
                <a:solidFill>
                  <a:schemeClr val="tx1"/>
                </a:solidFill>
              </a:rPr>
              <a:t>保</a:t>
            </a:r>
            <a:endParaRPr lang="zh-CN" altLang="en-US" b="1">
              <a:solidFill>
                <a:schemeClr val="tx1"/>
              </a:solidFill>
            </a:endParaRPr>
          </a:p>
          <a:p>
            <a:pPr algn="ctr" fontAlgn="t"/>
            <a:r>
              <a:rPr lang="zh-CN" altLang="en-US" b="1">
                <a:solidFill>
                  <a:schemeClr val="tx1"/>
                </a:solidFill>
              </a:rPr>
              <a:t>护</a:t>
            </a:r>
            <a:endParaRPr lang="zh-CN" altLang="en-US" b="1">
              <a:solidFill>
                <a:schemeClr val="tx1"/>
              </a:solidFill>
            </a:endParaRPr>
          </a:p>
        </p:txBody>
      </p:sp>
      <p:sp>
        <p:nvSpPr>
          <p:cNvPr id="29" name="圆角矩形 28"/>
          <p:cNvSpPr/>
          <p:nvPr/>
        </p:nvSpPr>
        <p:spPr>
          <a:xfrm>
            <a:off x="3421380" y="1861820"/>
            <a:ext cx="862330" cy="4655820"/>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p>
            <a:pPr algn="ctr"/>
            <a:r>
              <a:rPr lang="zh-CN" altLang="en-US" b="1">
                <a:solidFill>
                  <a:schemeClr val="tx1"/>
                </a:solidFill>
              </a:rPr>
              <a:t>大</a:t>
            </a:r>
            <a:endParaRPr lang="zh-CN" altLang="en-US" b="1">
              <a:solidFill>
                <a:schemeClr val="tx1"/>
              </a:solidFill>
            </a:endParaRPr>
          </a:p>
          <a:p>
            <a:pPr algn="ctr"/>
            <a:r>
              <a:rPr lang="zh-CN" altLang="en-US" b="1">
                <a:solidFill>
                  <a:schemeClr val="tx1"/>
                </a:solidFill>
              </a:rPr>
              <a:t>力</a:t>
            </a:r>
            <a:endParaRPr lang="zh-CN" altLang="en-US" b="1">
              <a:solidFill>
                <a:schemeClr val="tx1"/>
              </a:solidFill>
            </a:endParaRPr>
          </a:p>
          <a:p>
            <a:pPr algn="ctr"/>
            <a:r>
              <a:rPr lang="zh-CN" altLang="en-US" b="1">
                <a:solidFill>
                  <a:schemeClr val="tx1"/>
                </a:solidFill>
              </a:rPr>
              <a:t>实</a:t>
            </a:r>
            <a:endParaRPr lang="zh-CN" altLang="en-US" b="1">
              <a:solidFill>
                <a:schemeClr val="tx1"/>
              </a:solidFill>
            </a:endParaRPr>
          </a:p>
          <a:p>
            <a:pPr algn="ctr"/>
            <a:r>
              <a:rPr lang="zh-CN" altLang="en-US" b="1">
                <a:solidFill>
                  <a:schemeClr val="tx1"/>
                </a:solidFill>
              </a:rPr>
              <a:t>施</a:t>
            </a:r>
            <a:endParaRPr lang="zh-CN" altLang="en-US" b="1">
              <a:solidFill>
                <a:schemeClr val="tx1"/>
              </a:solidFill>
            </a:endParaRPr>
          </a:p>
          <a:p>
            <a:pPr algn="ctr"/>
            <a:r>
              <a:rPr lang="zh-CN" altLang="en-US" b="1">
                <a:solidFill>
                  <a:schemeClr val="tx1"/>
                </a:solidFill>
              </a:rPr>
              <a:t>工</a:t>
            </a:r>
            <a:endParaRPr lang="zh-CN" altLang="en-US" b="1">
              <a:solidFill>
                <a:schemeClr val="tx1"/>
              </a:solidFill>
            </a:endParaRPr>
          </a:p>
          <a:p>
            <a:pPr algn="ctr"/>
            <a:r>
              <a:rPr lang="zh-CN" altLang="en-US" b="1">
                <a:solidFill>
                  <a:schemeClr val="tx1"/>
                </a:solidFill>
              </a:rPr>
              <a:t>业</a:t>
            </a:r>
            <a:endParaRPr lang="zh-CN" altLang="en-US" b="1">
              <a:solidFill>
                <a:schemeClr val="tx1"/>
              </a:solidFill>
            </a:endParaRPr>
          </a:p>
          <a:p>
            <a:pPr algn="ctr"/>
            <a:r>
              <a:rPr lang="zh-CN" altLang="en-US" b="1">
                <a:solidFill>
                  <a:schemeClr val="tx1"/>
                </a:solidFill>
              </a:rPr>
              <a:t>固</a:t>
            </a:r>
            <a:endParaRPr lang="zh-CN" altLang="en-US" b="1">
              <a:solidFill>
                <a:schemeClr val="tx1"/>
              </a:solidFill>
            </a:endParaRPr>
          </a:p>
          <a:p>
            <a:pPr algn="ctr"/>
            <a:r>
              <a:rPr lang="zh-CN" altLang="en-US" b="1">
                <a:solidFill>
                  <a:schemeClr val="tx1"/>
                </a:solidFill>
              </a:rPr>
              <a:t>体</a:t>
            </a:r>
            <a:endParaRPr lang="zh-CN" altLang="en-US" b="1">
              <a:solidFill>
                <a:schemeClr val="tx1"/>
              </a:solidFill>
            </a:endParaRPr>
          </a:p>
          <a:p>
            <a:pPr algn="ctr"/>
            <a:r>
              <a:rPr lang="zh-CN" altLang="en-US" b="1">
                <a:solidFill>
                  <a:schemeClr val="tx1"/>
                </a:solidFill>
              </a:rPr>
              <a:t>废</a:t>
            </a:r>
            <a:endParaRPr lang="zh-CN" altLang="en-US" b="1">
              <a:solidFill>
                <a:schemeClr val="tx1"/>
              </a:solidFill>
            </a:endParaRPr>
          </a:p>
          <a:p>
            <a:pPr algn="ctr"/>
            <a:r>
              <a:rPr lang="zh-CN" altLang="en-US" b="1">
                <a:solidFill>
                  <a:schemeClr val="tx1"/>
                </a:solidFill>
              </a:rPr>
              <a:t>物</a:t>
            </a:r>
            <a:endParaRPr lang="zh-CN" altLang="en-US" b="1">
              <a:solidFill>
                <a:schemeClr val="tx1"/>
              </a:solidFill>
            </a:endParaRPr>
          </a:p>
          <a:p>
            <a:pPr algn="ctr"/>
            <a:r>
              <a:rPr lang="zh-CN" altLang="en-US" b="1">
                <a:solidFill>
                  <a:schemeClr val="tx1"/>
                </a:solidFill>
              </a:rPr>
              <a:t>综</a:t>
            </a:r>
            <a:endParaRPr lang="zh-CN" altLang="en-US" b="1">
              <a:solidFill>
                <a:schemeClr val="tx1"/>
              </a:solidFill>
            </a:endParaRPr>
          </a:p>
          <a:p>
            <a:pPr algn="ctr"/>
            <a:r>
              <a:rPr lang="zh-CN" altLang="en-US" b="1">
                <a:solidFill>
                  <a:schemeClr val="tx1"/>
                </a:solidFill>
              </a:rPr>
              <a:t>合</a:t>
            </a:r>
            <a:endParaRPr lang="zh-CN" altLang="en-US" b="1">
              <a:solidFill>
                <a:schemeClr val="tx1"/>
              </a:solidFill>
            </a:endParaRPr>
          </a:p>
          <a:p>
            <a:pPr algn="ctr"/>
            <a:r>
              <a:rPr lang="zh-CN" altLang="en-US" b="1">
                <a:solidFill>
                  <a:schemeClr val="tx1"/>
                </a:solidFill>
              </a:rPr>
              <a:t>利</a:t>
            </a:r>
            <a:endParaRPr lang="zh-CN" altLang="en-US" b="1">
              <a:solidFill>
                <a:schemeClr val="tx1"/>
              </a:solidFill>
            </a:endParaRPr>
          </a:p>
          <a:p>
            <a:pPr algn="ctr"/>
            <a:r>
              <a:rPr lang="zh-CN" altLang="en-US" b="1">
                <a:solidFill>
                  <a:schemeClr val="tx1"/>
                </a:solidFill>
              </a:rPr>
              <a:t>用</a:t>
            </a:r>
            <a:endParaRPr lang="zh-CN" altLang="en-US" b="1">
              <a:solidFill>
                <a:schemeClr val="tx1"/>
              </a:solidFill>
            </a:endParaRPr>
          </a:p>
        </p:txBody>
      </p:sp>
      <p:sp>
        <p:nvSpPr>
          <p:cNvPr id="30" name="圆角矩形 29"/>
          <p:cNvSpPr/>
          <p:nvPr/>
        </p:nvSpPr>
        <p:spPr>
          <a:xfrm>
            <a:off x="5488940" y="1861820"/>
            <a:ext cx="862330" cy="4655820"/>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p>
            <a:pPr algn="ctr"/>
            <a:r>
              <a:rPr lang="zh-CN" altLang="en-US" b="1">
                <a:solidFill>
                  <a:schemeClr val="tx1"/>
                </a:solidFill>
              </a:rPr>
              <a:t>强</a:t>
            </a:r>
            <a:endParaRPr lang="zh-CN" altLang="en-US" b="1">
              <a:solidFill>
                <a:schemeClr val="tx1"/>
              </a:solidFill>
            </a:endParaRPr>
          </a:p>
          <a:p>
            <a:pPr algn="ctr"/>
            <a:r>
              <a:rPr lang="zh-CN" altLang="en-US" b="1">
                <a:solidFill>
                  <a:schemeClr val="tx1"/>
                </a:solidFill>
              </a:rPr>
              <a:t>化</a:t>
            </a:r>
            <a:endParaRPr lang="zh-CN" altLang="en-US" b="1">
              <a:solidFill>
                <a:schemeClr val="tx1"/>
              </a:solidFill>
            </a:endParaRPr>
          </a:p>
          <a:p>
            <a:pPr algn="ctr"/>
            <a:r>
              <a:rPr lang="zh-CN" altLang="en-US" b="1">
                <a:solidFill>
                  <a:schemeClr val="tx1"/>
                </a:solidFill>
              </a:rPr>
              <a:t>危</a:t>
            </a:r>
            <a:endParaRPr lang="zh-CN" altLang="en-US" b="1">
              <a:solidFill>
                <a:schemeClr val="tx1"/>
              </a:solidFill>
            </a:endParaRPr>
          </a:p>
          <a:p>
            <a:pPr algn="ctr"/>
            <a:r>
              <a:rPr lang="zh-CN" altLang="en-US" b="1">
                <a:solidFill>
                  <a:schemeClr val="tx1"/>
                </a:solidFill>
              </a:rPr>
              <a:t>险</a:t>
            </a:r>
            <a:endParaRPr lang="zh-CN" altLang="en-US" b="1">
              <a:solidFill>
                <a:schemeClr val="tx1"/>
              </a:solidFill>
            </a:endParaRPr>
          </a:p>
          <a:p>
            <a:pPr algn="ctr"/>
            <a:r>
              <a:rPr lang="zh-CN" altLang="en-US" b="1">
                <a:solidFill>
                  <a:schemeClr val="tx1"/>
                </a:solidFill>
              </a:rPr>
              <a:t>废</a:t>
            </a:r>
            <a:endParaRPr lang="zh-CN" altLang="en-US" b="1">
              <a:solidFill>
                <a:schemeClr val="tx1"/>
              </a:solidFill>
            </a:endParaRPr>
          </a:p>
          <a:p>
            <a:pPr algn="ctr"/>
            <a:r>
              <a:rPr lang="zh-CN" altLang="en-US" b="1">
                <a:solidFill>
                  <a:schemeClr val="tx1"/>
                </a:solidFill>
              </a:rPr>
              <a:t>物</a:t>
            </a:r>
            <a:endParaRPr lang="zh-CN" altLang="en-US" b="1">
              <a:solidFill>
                <a:schemeClr val="tx1"/>
              </a:solidFill>
            </a:endParaRPr>
          </a:p>
          <a:p>
            <a:pPr algn="ctr"/>
            <a:r>
              <a:rPr lang="zh-CN" altLang="en-US" b="1">
                <a:solidFill>
                  <a:schemeClr val="tx1"/>
                </a:solidFill>
              </a:rPr>
              <a:t>监</a:t>
            </a:r>
            <a:endParaRPr lang="zh-CN" altLang="en-US" b="1">
              <a:solidFill>
                <a:schemeClr val="tx1"/>
              </a:solidFill>
            </a:endParaRPr>
          </a:p>
          <a:p>
            <a:pPr algn="ctr"/>
            <a:r>
              <a:rPr lang="zh-CN" altLang="en-US" b="1">
                <a:solidFill>
                  <a:schemeClr val="tx1"/>
                </a:solidFill>
              </a:rPr>
              <a:t>督</a:t>
            </a:r>
            <a:endParaRPr lang="zh-CN" altLang="en-US" b="1">
              <a:solidFill>
                <a:schemeClr val="tx1"/>
              </a:solidFill>
            </a:endParaRPr>
          </a:p>
          <a:p>
            <a:pPr algn="ctr"/>
            <a:r>
              <a:rPr lang="zh-CN" altLang="en-US" b="1">
                <a:solidFill>
                  <a:schemeClr val="tx1"/>
                </a:solidFill>
              </a:rPr>
              <a:t>管</a:t>
            </a:r>
            <a:endParaRPr lang="zh-CN" altLang="en-US" b="1">
              <a:solidFill>
                <a:schemeClr val="tx1"/>
              </a:solidFill>
            </a:endParaRPr>
          </a:p>
          <a:p>
            <a:pPr algn="ctr"/>
            <a:r>
              <a:rPr lang="zh-CN" altLang="en-US" b="1">
                <a:solidFill>
                  <a:schemeClr val="tx1"/>
                </a:solidFill>
              </a:rPr>
              <a:t>理</a:t>
            </a:r>
            <a:endParaRPr lang="zh-CN" altLang="en-US" b="1">
              <a:solidFill>
                <a:schemeClr val="tx1"/>
              </a:solidFill>
            </a:endParaRPr>
          </a:p>
        </p:txBody>
      </p:sp>
      <p:sp>
        <p:nvSpPr>
          <p:cNvPr id="31" name="圆角矩形 30"/>
          <p:cNvSpPr/>
          <p:nvPr/>
        </p:nvSpPr>
        <p:spPr>
          <a:xfrm>
            <a:off x="4473575" y="1861820"/>
            <a:ext cx="862330" cy="4655820"/>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p>
            <a:pPr algn="ctr"/>
            <a:r>
              <a:rPr lang="zh-CN" altLang="en-US" b="1">
                <a:solidFill>
                  <a:schemeClr val="tx1"/>
                </a:solidFill>
              </a:rPr>
              <a:t>加</a:t>
            </a:r>
            <a:endParaRPr lang="zh-CN" altLang="en-US" b="1">
              <a:solidFill>
                <a:schemeClr val="tx1"/>
              </a:solidFill>
            </a:endParaRPr>
          </a:p>
          <a:p>
            <a:pPr algn="ctr"/>
            <a:r>
              <a:rPr lang="zh-CN" altLang="en-US" b="1">
                <a:solidFill>
                  <a:schemeClr val="tx1"/>
                </a:solidFill>
              </a:rPr>
              <a:t>快</a:t>
            </a:r>
            <a:endParaRPr lang="zh-CN" altLang="en-US" b="1">
              <a:solidFill>
                <a:schemeClr val="tx1"/>
              </a:solidFill>
            </a:endParaRPr>
          </a:p>
          <a:p>
            <a:pPr algn="ctr"/>
            <a:r>
              <a:rPr lang="zh-CN" altLang="en-US" b="1">
                <a:solidFill>
                  <a:schemeClr val="tx1"/>
                </a:solidFill>
              </a:rPr>
              <a:t>农</a:t>
            </a:r>
            <a:endParaRPr lang="zh-CN" altLang="en-US" b="1">
              <a:solidFill>
                <a:schemeClr val="tx1"/>
              </a:solidFill>
            </a:endParaRPr>
          </a:p>
          <a:p>
            <a:pPr algn="ctr"/>
            <a:r>
              <a:rPr lang="zh-CN" altLang="en-US" b="1">
                <a:solidFill>
                  <a:schemeClr val="tx1"/>
                </a:solidFill>
              </a:rPr>
              <a:t>村</a:t>
            </a:r>
            <a:endParaRPr lang="zh-CN" altLang="en-US" b="1">
              <a:solidFill>
                <a:schemeClr val="tx1"/>
              </a:solidFill>
            </a:endParaRPr>
          </a:p>
          <a:p>
            <a:pPr algn="ctr"/>
            <a:r>
              <a:rPr lang="zh-CN" altLang="en-US" b="1">
                <a:solidFill>
                  <a:schemeClr val="tx1"/>
                </a:solidFill>
              </a:rPr>
              <a:t>面</a:t>
            </a:r>
            <a:endParaRPr lang="zh-CN" altLang="en-US" b="1">
              <a:solidFill>
                <a:schemeClr val="tx1"/>
              </a:solidFill>
            </a:endParaRPr>
          </a:p>
          <a:p>
            <a:pPr algn="ctr"/>
            <a:r>
              <a:rPr lang="zh-CN" altLang="en-US" b="1">
                <a:solidFill>
                  <a:schemeClr val="tx1"/>
                </a:solidFill>
              </a:rPr>
              <a:t>源</a:t>
            </a:r>
            <a:endParaRPr lang="zh-CN" altLang="en-US" b="1">
              <a:solidFill>
                <a:schemeClr val="tx1"/>
              </a:solidFill>
            </a:endParaRPr>
          </a:p>
          <a:p>
            <a:pPr algn="ctr"/>
            <a:r>
              <a:rPr lang="zh-CN" altLang="en-US" b="1">
                <a:solidFill>
                  <a:schemeClr val="tx1"/>
                </a:solidFill>
              </a:rPr>
              <a:t>污</a:t>
            </a:r>
            <a:endParaRPr lang="zh-CN" altLang="en-US" b="1">
              <a:solidFill>
                <a:schemeClr val="tx1"/>
              </a:solidFill>
            </a:endParaRPr>
          </a:p>
          <a:p>
            <a:pPr algn="ctr"/>
            <a:r>
              <a:rPr lang="zh-CN" altLang="en-US" b="1">
                <a:solidFill>
                  <a:schemeClr val="tx1"/>
                </a:solidFill>
              </a:rPr>
              <a:t>染</a:t>
            </a:r>
            <a:endParaRPr lang="zh-CN" altLang="en-US" b="1">
              <a:solidFill>
                <a:schemeClr val="tx1"/>
              </a:solidFill>
            </a:endParaRPr>
          </a:p>
          <a:p>
            <a:pPr algn="ctr"/>
            <a:r>
              <a:rPr lang="zh-CN" altLang="en-US" b="1">
                <a:solidFill>
                  <a:schemeClr val="tx1"/>
                </a:solidFill>
              </a:rPr>
              <a:t>治</a:t>
            </a:r>
            <a:endParaRPr lang="zh-CN" altLang="en-US" b="1">
              <a:solidFill>
                <a:schemeClr val="tx1"/>
              </a:solidFill>
            </a:endParaRPr>
          </a:p>
          <a:p>
            <a:pPr algn="ctr"/>
            <a:r>
              <a:rPr lang="zh-CN" altLang="en-US" b="1">
                <a:solidFill>
                  <a:schemeClr val="tx1"/>
                </a:solidFill>
              </a:rPr>
              <a:t>理</a:t>
            </a:r>
            <a:endParaRPr lang="zh-CN" altLang="en-US" b="1">
              <a:solidFill>
                <a:schemeClr val="tx1"/>
              </a:solidFill>
            </a:endParaRPr>
          </a:p>
        </p:txBody>
      </p:sp>
      <p:sp>
        <p:nvSpPr>
          <p:cNvPr id="32" name="圆角矩形 31"/>
          <p:cNvSpPr/>
          <p:nvPr/>
        </p:nvSpPr>
        <p:spPr>
          <a:xfrm>
            <a:off x="2384425" y="1861820"/>
            <a:ext cx="862330" cy="4655820"/>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p>
            <a:pPr algn="ctr"/>
            <a:r>
              <a:rPr lang="zh-CN" altLang="en-US" b="1">
                <a:solidFill>
                  <a:schemeClr val="tx1"/>
                </a:solidFill>
              </a:rPr>
              <a:t>保</a:t>
            </a:r>
            <a:endParaRPr lang="zh-CN" altLang="en-US" b="1">
              <a:solidFill>
                <a:schemeClr val="tx1"/>
              </a:solidFill>
            </a:endParaRPr>
          </a:p>
          <a:p>
            <a:pPr algn="ctr"/>
            <a:r>
              <a:rPr lang="zh-CN" altLang="en-US" b="1">
                <a:solidFill>
                  <a:schemeClr val="tx1"/>
                </a:solidFill>
              </a:rPr>
              <a:t>障</a:t>
            </a:r>
            <a:endParaRPr lang="zh-CN" altLang="en-US" b="1">
              <a:solidFill>
                <a:schemeClr val="tx1"/>
              </a:solidFill>
            </a:endParaRPr>
          </a:p>
          <a:p>
            <a:pPr algn="ctr"/>
            <a:r>
              <a:rPr lang="zh-CN" altLang="en-US" b="1">
                <a:solidFill>
                  <a:schemeClr val="tx1"/>
                </a:solidFill>
              </a:rPr>
              <a:t>土</a:t>
            </a:r>
            <a:endParaRPr lang="zh-CN" altLang="en-US" b="1">
              <a:solidFill>
                <a:schemeClr val="tx1"/>
              </a:solidFill>
            </a:endParaRPr>
          </a:p>
          <a:p>
            <a:pPr algn="ctr"/>
            <a:r>
              <a:rPr lang="zh-CN" altLang="en-US" b="1">
                <a:solidFill>
                  <a:schemeClr val="tx1"/>
                </a:solidFill>
              </a:rPr>
              <a:t>壤</a:t>
            </a:r>
            <a:endParaRPr lang="zh-CN" altLang="en-US" b="1">
              <a:solidFill>
                <a:schemeClr val="tx1"/>
              </a:solidFill>
            </a:endParaRPr>
          </a:p>
          <a:p>
            <a:pPr algn="ctr"/>
            <a:r>
              <a:rPr lang="zh-CN" altLang="en-US" b="1">
                <a:solidFill>
                  <a:schemeClr val="tx1"/>
                </a:solidFill>
              </a:rPr>
              <a:t>安</a:t>
            </a:r>
            <a:endParaRPr lang="zh-CN" altLang="en-US" b="1">
              <a:solidFill>
                <a:schemeClr val="tx1"/>
              </a:solidFill>
            </a:endParaRPr>
          </a:p>
          <a:p>
            <a:pPr algn="ctr"/>
            <a:r>
              <a:rPr lang="zh-CN" altLang="en-US" b="1">
                <a:solidFill>
                  <a:schemeClr val="tx1"/>
                </a:solidFill>
              </a:rPr>
              <a:t>全</a:t>
            </a:r>
            <a:endParaRPr lang="zh-CN" altLang="en-US" b="1">
              <a:solidFill>
                <a:schemeClr val="tx1"/>
              </a:solidFill>
            </a:endParaRPr>
          </a:p>
          <a:p>
            <a:pPr algn="ctr"/>
            <a:r>
              <a:rPr lang="zh-CN" altLang="en-US" b="1">
                <a:solidFill>
                  <a:schemeClr val="tx1"/>
                </a:solidFill>
              </a:rPr>
              <a:t>利</a:t>
            </a:r>
            <a:endParaRPr lang="zh-CN" altLang="en-US" b="1">
              <a:solidFill>
                <a:schemeClr val="tx1"/>
              </a:solidFill>
            </a:endParaRPr>
          </a:p>
          <a:p>
            <a:pPr algn="ctr"/>
            <a:r>
              <a:rPr lang="zh-CN" altLang="en-US" b="1">
                <a:solidFill>
                  <a:schemeClr val="tx1"/>
                </a:solidFill>
              </a:rPr>
              <a:t>用</a:t>
            </a:r>
            <a:endParaRPr lang="zh-CN" altLang="en-US" b="1">
              <a:solidFill>
                <a:schemeClr val="tx1"/>
              </a:solidFill>
            </a:endParaRPr>
          </a:p>
        </p:txBody>
      </p:sp>
      <p:sp>
        <p:nvSpPr>
          <p:cNvPr id="33" name="圆角矩形 32"/>
          <p:cNvSpPr/>
          <p:nvPr/>
        </p:nvSpPr>
        <p:spPr>
          <a:xfrm>
            <a:off x="1339215" y="1861820"/>
            <a:ext cx="862330" cy="4655820"/>
          </a:xfrm>
          <a:prstGeom prst="roundRect">
            <a:avLst/>
          </a:prstGeom>
          <a:extLst>
            <a:ext uri="{909E8E84-426E-40DD-AFC4-6F175D3DCCD1}">
              <a14:hiddenFill xmlns:a14="http://schemas.microsoft.com/office/drawing/2010/main">
                <a:solidFill>
                  <a:schemeClr val="accent6"/>
                </a:solidFill>
              </a14:hiddenFill>
            </a:ext>
          </a:extLst>
        </p:spPr>
        <p:style>
          <a:lnRef idx="2">
            <a:schemeClr val="accent6"/>
          </a:lnRef>
          <a:fillRef idx="1">
            <a:schemeClr val="lt1"/>
          </a:fillRef>
          <a:effectRef idx="0">
            <a:schemeClr val="accent6"/>
          </a:effectRef>
          <a:fontRef idx="minor">
            <a:schemeClr val="dk1"/>
          </a:fontRef>
        </p:style>
        <p:txBody>
          <a:bodyPr rtlCol="0" anchor="t" anchorCtr="0"/>
          <a:p>
            <a:pPr algn="ctr" fontAlgn="t">
              <a:lnSpc>
                <a:spcPct val="100000"/>
              </a:lnSpc>
            </a:pPr>
            <a:r>
              <a:rPr lang="zh-CN" altLang="en-US" b="1">
                <a:solidFill>
                  <a:schemeClr val="tx1"/>
                </a:solidFill>
              </a:rPr>
              <a:t>抓</a:t>
            </a:r>
            <a:endParaRPr lang="zh-CN" altLang="en-US" b="1">
              <a:solidFill>
                <a:schemeClr val="tx1"/>
              </a:solidFill>
            </a:endParaRPr>
          </a:p>
          <a:p>
            <a:pPr algn="ctr" fontAlgn="t">
              <a:lnSpc>
                <a:spcPct val="100000"/>
              </a:lnSpc>
            </a:pPr>
            <a:r>
              <a:rPr lang="zh-CN" altLang="en-US" b="1">
                <a:solidFill>
                  <a:schemeClr val="tx1"/>
                </a:solidFill>
              </a:rPr>
              <a:t>好</a:t>
            </a:r>
            <a:endParaRPr lang="zh-CN" altLang="en-US" b="1">
              <a:solidFill>
                <a:schemeClr val="tx1"/>
              </a:solidFill>
            </a:endParaRPr>
          </a:p>
          <a:p>
            <a:pPr algn="ctr" fontAlgn="t">
              <a:lnSpc>
                <a:spcPct val="100000"/>
              </a:lnSpc>
            </a:pPr>
            <a:r>
              <a:rPr lang="zh-CN" altLang="en-US" b="1">
                <a:solidFill>
                  <a:schemeClr val="tx1"/>
                </a:solidFill>
              </a:rPr>
              <a:t>大</a:t>
            </a:r>
            <a:endParaRPr lang="zh-CN" altLang="en-US" b="1">
              <a:solidFill>
                <a:schemeClr val="tx1"/>
              </a:solidFill>
            </a:endParaRPr>
          </a:p>
          <a:p>
            <a:pPr algn="ctr" fontAlgn="t">
              <a:lnSpc>
                <a:spcPct val="100000"/>
              </a:lnSpc>
            </a:pPr>
            <a:r>
              <a:rPr lang="zh-CN" altLang="en-US" b="1">
                <a:solidFill>
                  <a:schemeClr val="tx1"/>
                </a:solidFill>
              </a:rPr>
              <a:t>气</a:t>
            </a:r>
            <a:endParaRPr lang="zh-CN" altLang="en-US" b="1">
              <a:solidFill>
                <a:schemeClr val="tx1"/>
              </a:solidFill>
            </a:endParaRPr>
          </a:p>
          <a:p>
            <a:pPr algn="ctr" fontAlgn="t">
              <a:lnSpc>
                <a:spcPct val="100000"/>
              </a:lnSpc>
            </a:pPr>
            <a:r>
              <a:rPr lang="zh-CN" altLang="en-US" b="1">
                <a:solidFill>
                  <a:schemeClr val="tx1"/>
                </a:solidFill>
              </a:rPr>
              <a:t>污</a:t>
            </a:r>
            <a:endParaRPr lang="zh-CN" altLang="en-US" b="1">
              <a:solidFill>
                <a:schemeClr val="tx1"/>
              </a:solidFill>
            </a:endParaRPr>
          </a:p>
          <a:p>
            <a:pPr algn="ctr" fontAlgn="t">
              <a:lnSpc>
                <a:spcPct val="100000"/>
              </a:lnSpc>
            </a:pPr>
            <a:r>
              <a:rPr lang="zh-CN" altLang="en-US" b="1">
                <a:solidFill>
                  <a:schemeClr val="tx1"/>
                </a:solidFill>
              </a:rPr>
              <a:t>染</a:t>
            </a:r>
            <a:endParaRPr lang="zh-CN" altLang="en-US" b="1">
              <a:solidFill>
                <a:schemeClr val="tx1"/>
              </a:solidFill>
            </a:endParaRPr>
          </a:p>
          <a:p>
            <a:pPr algn="ctr" fontAlgn="t">
              <a:lnSpc>
                <a:spcPct val="100000"/>
              </a:lnSpc>
            </a:pPr>
            <a:r>
              <a:rPr lang="zh-CN" altLang="en-US" b="1">
                <a:solidFill>
                  <a:schemeClr val="tx1"/>
                </a:solidFill>
              </a:rPr>
              <a:t>防</a:t>
            </a:r>
            <a:endParaRPr lang="zh-CN" altLang="en-US" b="1">
              <a:solidFill>
                <a:schemeClr val="tx1"/>
              </a:solidFill>
            </a:endParaRPr>
          </a:p>
          <a:p>
            <a:pPr algn="ctr" fontAlgn="t">
              <a:lnSpc>
                <a:spcPct val="100000"/>
              </a:lnSpc>
            </a:pPr>
            <a:r>
              <a:rPr lang="zh-CN" altLang="en-US" b="1">
                <a:solidFill>
                  <a:schemeClr val="tx1"/>
                </a:solidFill>
              </a:rPr>
              <a:t>控</a:t>
            </a:r>
            <a:endParaRPr lang="zh-CN" altLang="en-US"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3.PNG幻灯片3"/>
          <p:cNvPicPr>
            <a:picLocks noChangeAspect="1"/>
          </p:cNvPicPr>
          <p:nvPr/>
        </p:nvPicPr>
        <p:blipFill>
          <a:blip r:embed="rId1"/>
          <a:srcRect/>
          <a:stretch>
            <a:fillRect/>
          </a:stretch>
        </p:blipFill>
        <p:spPr>
          <a:xfrm>
            <a:off x="318" y="-27622"/>
            <a:ext cx="12191365" cy="6855460"/>
          </a:xfrm>
          <a:prstGeom prst="rect">
            <a:avLst/>
          </a:prstGeom>
        </p:spPr>
      </p:pic>
      <p:sp>
        <p:nvSpPr>
          <p:cNvPr id="2" name="标题 1"/>
          <p:cNvSpPr>
            <a:spLocks noGrp="1"/>
          </p:cNvSpPr>
          <p:nvPr>
            <p:ph type="title"/>
          </p:nvPr>
        </p:nvSpPr>
        <p:spPr>
          <a:xfrm>
            <a:off x="141605" y="0"/>
            <a:ext cx="9289415" cy="948055"/>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295275" y="922655"/>
            <a:ext cx="11052175" cy="5166995"/>
          </a:xfrm>
        </p:spPr>
        <p:txBody>
          <a:bodyPr/>
          <a:p>
            <a:endParaRPr lang="zh-CN" altLang="en-US"/>
          </a:p>
        </p:txBody>
      </p:sp>
      <p:sp>
        <p:nvSpPr>
          <p:cNvPr id="4" name="矩形 3"/>
          <p:cNvSpPr/>
          <p:nvPr/>
        </p:nvSpPr>
        <p:spPr>
          <a:xfrm>
            <a:off x="1849120" y="2367915"/>
            <a:ext cx="8543290" cy="2117725"/>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dist"/>
            <a:r>
              <a:rPr lang="zh-CN" altLang="en-US" sz="3200" b="1">
                <a:ln w="10160">
                  <a:solidFill>
                    <a:schemeClr val="accent6"/>
                  </a:solidFill>
                  <a:prstDash val="solid"/>
                </a:ln>
                <a:solidFill>
                  <a:schemeClr val="accent6"/>
                </a:solidFill>
                <a:effectLst>
                  <a:glow rad="139700">
                    <a:schemeClr val="accent6">
                      <a:satMod val="175000"/>
                      <a:alpha val="40000"/>
                    </a:schemeClr>
                  </a:glow>
                  <a:outerShdw blurRad="38100" dist="22860" dir="5400000" algn="tl" rotWithShape="0">
                    <a:srgbClr val="000000">
                      <a:alpha val="30000"/>
                    </a:srgbClr>
                  </a:outerShdw>
                </a:effectLst>
              </a:rPr>
              <a:t>四、</a:t>
            </a:r>
            <a:r>
              <a:rPr lang="en-US" altLang="zh-CN" sz="3200" b="1">
                <a:ln w="10160">
                  <a:solidFill>
                    <a:schemeClr val="accent6"/>
                  </a:solidFill>
                  <a:prstDash val="solid"/>
                </a:ln>
                <a:solidFill>
                  <a:schemeClr val="accent6"/>
                </a:solidFill>
                <a:effectLst>
                  <a:glow rad="139700">
                    <a:schemeClr val="accent6">
                      <a:satMod val="175000"/>
                      <a:alpha val="40000"/>
                    </a:schemeClr>
                  </a:glow>
                  <a:outerShdw blurRad="38100" dist="22860" dir="5400000" algn="tl" rotWithShape="0">
                    <a:srgbClr val="000000">
                      <a:alpha val="30000"/>
                    </a:srgbClr>
                  </a:outerShdw>
                </a:effectLst>
              </a:rPr>
              <a:t>“</a:t>
            </a:r>
            <a:r>
              <a:rPr lang="zh-CN" altLang="en-US" sz="3200" b="1">
                <a:ln w="10160">
                  <a:solidFill>
                    <a:schemeClr val="accent6"/>
                  </a:solidFill>
                  <a:prstDash val="solid"/>
                </a:ln>
                <a:solidFill>
                  <a:schemeClr val="accent6"/>
                </a:solidFill>
                <a:effectLst>
                  <a:glow rad="139700">
                    <a:schemeClr val="accent6">
                      <a:satMod val="175000"/>
                      <a:alpha val="40000"/>
                    </a:schemeClr>
                  </a:glow>
                  <a:outerShdw blurRad="38100" dist="22860" dir="5400000" algn="tl" rotWithShape="0">
                    <a:srgbClr val="000000">
                      <a:alpha val="30000"/>
                    </a:srgbClr>
                  </a:outerShdw>
                </a:effectLst>
              </a:rPr>
              <a:t>十四五</a:t>
            </a:r>
            <a:r>
              <a:rPr lang="en-US" altLang="zh-CN" sz="3200" b="1">
                <a:ln w="10160">
                  <a:solidFill>
                    <a:schemeClr val="accent6"/>
                  </a:solidFill>
                  <a:prstDash val="solid"/>
                </a:ln>
                <a:solidFill>
                  <a:schemeClr val="accent6"/>
                </a:solidFill>
                <a:effectLst>
                  <a:glow rad="139700">
                    <a:schemeClr val="accent6">
                      <a:satMod val="175000"/>
                      <a:alpha val="40000"/>
                    </a:schemeClr>
                  </a:glow>
                  <a:outerShdw blurRad="38100" dist="22860" dir="5400000" algn="tl" rotWithShape="0">
                    <a:srgbClr val="000000">
                      <a:alpha val="30000"/>
                    </a:srgbClr>
                  </a:outerShdw>
                </a:effectLst>
              </a:rPr>
              <a:t>”</a:t>
            </a:r>
            <a:r>
              <a:rPr lang="zh-CN" altLang="en-US" sz="3200" b="1">
                <a:ln w="10160">
                  <a:solidFill>
                    <a:schemeClr val="accent6"/>
                  </a:solidFill>
                  <a:prstDash val="solid"/>
                </a:ln>
                <a:solidFill>
                  <a:schemeClr val="accent6"/>
                </a:solidFill>
                <a:effectLst>
                  <a:glow rad="139700">
                    <a:schemeClr val="accent6">
                      <a:satMod val="175000"/>
                      <a:alpha val="40000"/>
                    </a:schemeClr>
                  </a:glow>
                  <a:outerShdw blurRad="38100" dist="22860" dir="5400000" algn="tl" rotWithShape="0">
                    <a:srgbClr val="000000">
                      <a:alpha val="30000"/>
                    </a:srgbClr>
                  </a:outerShdw>
                </a:effectLst>
              </a:rPr>
              <a:t>期间主要工作</a:t>
            </a:r>
            <a:endParaRPr lang="zh-CN" altLang="en-US" sz="3200" b="1">
              <a:ln w="10160">
                <a:solidFill>
                  <a:schemeClr val="accent6"/>
                </a:solidFill>
                <a:prstDash val="solid"/>
              </a:ln>
              <a:solidFill>
                <a:schemeClr val="accent6"/>
              </a:solidFill>
              <a:effectLst>
                <a:glow rad="139700">
                  <a:schemeClr val="accent6">
                    <a:satMod val="175000"/>
                    <a:alpha val="40000"/>
                  </a:schemeClr>
                </a:glow>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4.PNG幻灯片4"/>
          <p:cNvPicPr>
            <a:picLocks noChangeAspect="1"/>
          </p:cNvPicPr>
          <p:nvPr/>
        </p:nvPicPr>
        <p:blipFill>
          <a:blip r:embed="rId1"/>
          <a:srcRect/>
          <a:stretch>
            <a:fillRect/>
          </a:stretch>
        </p:blipFill>
        <p:spPr>
          <a:xfrm>
            <a:off x="0" y="2223"/>
            <a:ext cx="12192000" cy="6855460"/>
          </a:xfrm>
          <a:prstGeom prst="rect">
            <a:avLst/>
          </a:prstGeom>
        </p:spPr>
      </p:pic>
      <p:sp>
        <p:nvSpPr>
          <p:cNvPr id="2" name="标题 1"/>
          <p:cNvSpPr>
            <a:spLocks noGrp="1"/>
          </p:cNvSpPr>
          <p:nvPr>
            <p:ph type="title"/>
          </p:nvPr>
        </p:nvSpPr>
        <p:spPr>
          <a:xfrm>
            <a:off x="141605" y="-106045"/>
            <a:ext cx="9289415" cy="555625"/>
          </a:xfrm>
        </p:spPr>
        <p:txBody>
          <a:bodyPr>
            <a:normAutofit fontScale="90000"/>
          </a:bodyPr>
          <a:p>
            <a:br>
              <a:rPr lang="zh-CN" altLang="en-US" sz="3600"/>
            </a:br>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0" y="217805"/>
            <a:ext cx="12191365" cy="6745605"/>
          </a:xfrm>
        </p:spPr>
        <p:txBody>
          <a:bodyPr vert="horz"/>
          <a:p>
            <a:pPr algn="l"/>
            <a:endParaRPr lang="zh-CN" altLang="en-US"/>
          </a:p>
          <a:p>
            <a:pPr algn="l">
              <a:buClrTx/>
              <a:buSzTx/>
            </a:pPr>
            <a:r>
              <a:rPr lang="en-US" altLang="zh-CN" b="1"/>
              <a:t>    </a:t>
            </a:r>
            <a:r>
              <a:rPr lang="zh-CN" altLang="en-US" sz="3200" b="1">
                <a:solidFill>
                  <a:schemeClr val="tx1"/>
                </a:solidFill>
                <a:effectLst>
                  <a:outerShdw blurRad="38100" dist="19050" dir="2700000" algn="tl" rotWithShape="0">
                    <a:schemeClr val="dk1">
                      <a:alpha val="40000"/>
                    </a:schemeClr>
                  </a:outerShdw>
                </a:effectLst>
              </a:rPr>
              <a:t>一、强化生态空间管控</a:t>
            </a:r>
            <a:endParaRPr lang="zh-CN" altLang="en-US" sz="3200" b="1">
              <a:solidFill>
                <a:schemeClr val="tx1"/>
              </a:solidFill>
              <a:effectLst>
                <a:outerShdw blurRad="38100" dist="19050" dir="2700000" algn="tl" rotWithShape="0">
                  <a:schemeClr val="dk1">
                    <a:alpha val="40000"/>
                  </a:schemeClr>
                </a:outerShdw>
              </a:effectLst>
            </a:endParaRPr>
          </a:p>
          <a:p>
            <a:pPr algn="l">
              <a:buClrTx/>
              <a:buSzTx/>
            </a:pPr>
            <a:r>
              <a:rPr lang="zh-CN" altLang="en-US" sz="3200" b="1">
                <a:solidFill>
                  <a:schemeClr val="tx1"/>
                </a:solidFill>
                <a:effectLst>
                  <a:outerShdw blurRad="38100" dist="19050" dir="2700000" algn="tl" rotWithShape="0">
                    <a:schemeClr val="dk1">
                      <a:alpha val="40000"/>
                    </a:schemeClr>
                  </a:outerShdw>
                </a:effectLst>
              </a:rPr>
              <a:t>           推进生态保护及修复</a:t>
            </a:r>
            <a:endParaRPr lang="zh-CN" altLang="en-US" sz="3200" b="1">
              <a:solidFill>
                <a:schemeClr val="tx1"/>
              </a:solidFill>
              <a:effectLst>
                <a:outerShdw blurRad="38100" dist="19050" dir="2700000" algn="tl" rotWithShape="0">
                  <a:schemeClr val="dk1">
                    <a:alpha val="40000"/>
                  </a:schemeClr>
                </a:outerShdw>
              </a:effectLst>
            </a:endParaRPr>
          </a:p>
          <a:p>
            <a:pPr algn="l" fontAlgn="b"/>
            <a:endParaRPr lang="zh-CN" altLang="en-US" b="1"/>
          </a:p>
        </p:txBody>
      </p:sp>
      <p:sp>
        <p:nvSpPr>
          <p:cNvPr id="4" name="减号 3"/>
          <p:cNvSpPr/>
          <p:nvPr/>
        </p:nvSpPr>
        <p:spPr>
          <a:xfrm>
            <a:off x="-487680" y="1782445"/>
            <a:ext cx="6132195" cy="384810"/>
          </a:xfrm>
          <a:prstGeom prst="mathMinus">
            <a:avLst>
              <a:gd name="adj1" fmla="val 2341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flipH="1">
            <a:off x="5537200" y="1402715"/>
            <a:ext cx="8890" cy="5134610"/>
          </a:xfrm>
          <a:prstGeom prst="line">
            <a:avLst/>
          </a:prstGeom>
          <a:ln>
            <a:solidFill>
              <a:schemeClr val="accent6">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41605" y="2172335"/>
            <a:ext cx="5080000" cy="3476625"/>
          </a:xfrm>
          <a:prstGeom prst="rect">
            <a:avLst/>
          </a:prstGeom>
          <a:noFill/>
          <a:ln w="9525">
            <a:noFill/>
          </a:ln>
        </p:spPr>
        <p:txBody>
          <a:bodyPr wrap="square">
            <a:spAutoFit/>
          </a:bodyPr>
          <a:p>
            <a:pPr indent="0"/>
            <a:r>
              <a:rPr lang="en-US" altLang="zh-CN" sz="2000">
                <a:effectLst>
                  <a:outerShdw blurRad="38100" dist="19050" dir="2700000" algn="tl" rotWithShape="0">
                    <a:schemeClr val="dk1">
                      <a:alpha val="40000"/>
                    </a:schemeClr>
                  </a:outerShdw>
                </a:effectLst>
                <a:ea typeface="宋体" panose="02010600030101010101" pitchFamily="2" charset="-122"/>
              </a:rPr>
              <a:t>    </a:t>
            </a:r>
            <a:r>
              <a:rPr lang="en-US" altLang="zh-CN" sz="20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sz="20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贯彻落实“山水林田湖生命共同体”理念，坚持生态保护优先、推动绿色发展，以自然恢复为主，深化生态安全格局构建，加强生态系统保护修复，实施生态统一监管，强化生物多样性保护和生物安全保障，增值生态资产提高生态安全保障水平。在重点区域实施重大生态系统保护和修复工程，做好山水林草湖生态环境系统治理，提升生态功能。以国家生态文明试验区建设为契机，大力推进生态文明建设，开展示范创建，形成“绿水青山”与“金山银山”的深度融合。</a:t>
            </a:r>
            <a:endParaRPr lang="zh-CN" sz="20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6" name="菱形 5"/>
          <p:cNvSpPr/>
          <p:nvPr/>
        </p:nvSpPr>
        <p:spPr>
          <a:xfrm>
            <a:off x="5779770" y="158813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菱形 6"/>
          <p:cNvSpPr/>
          <p:nvPr/>
        </p:nvSpPr>
        <p:spPr>
          <a:xfrm>
            <a:off x="5808980" y="256476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菱形 7"/>
          <p:cNvSpPr/>
          <p:nvPr/>
        </p:nvSpPr>
        <p:spPr>
          <a:xfrm>
            <a:off x="5852160" y="504126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菱形 8"/>
          <p:cNvSpPr/>
          <p:nvPr/>
        </p:nvSpPr>
        <p:spPr>
          <a:xfrm>
            <a:off x="5852160" y="589597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菱形 9"/>
          <p:cNvSpPr/>
          <p:nvPr/>
        </p:nvSpPr>
        <p:spPr>
          <a:xfrm>
            <a:off x="5808980" y="338391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菱形 10"/>
          <p:cNvSpPr/>
          <p:nvPr/>
        </p:nvSpPr>
        <p:spPr>
          <a:xfrm>
            <a:off x="5803265" y="423037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6145530" y="1393508"/>
            <a:ext cx="5080000" cy="583565"/>
          </a:xfrm>
          <a:prstGeom prst="rect">
            <a:avLst/>
          </a:prstGeom>
          <a:noFill/>
          <a:ln w="9525">
            <a:noFill/>
          </a:ln>
        </p:spPr>
        <p:txBody>
          <a:bodyPr>
            <a:spAutoFit/>
          </a:bodyPr>
          <a:p>
            <a:pPr indent="0"/>
            <a:r>
              <a:rPr lang="zh-CN" sz="1600" b="1">
                <a:ea typeface="宋体" panose="02010600030101010101" pitchFamily="2" charset="-122"/>
              </a:rPr>
              <a:t>到2025年，全市森林覆盖率稳定在6</a:t>
            </a:r>
            <a:r>
              <a:rPr lang="en-US" sz="1600" b="1">
                <a:latin typeface="仿宋" panose="02010609060101010101" charset="-122"/>
                <a:ea typeface="宋体" panose="02010600030101010101" pitchFamily="2" charset="-122"/>
              </a:rPr>
              <a:t>6</a:t>
            </a:r>
            <a:r>
              <a:rPr lang="zh-CN" sz="1600" b="1">
                <a:ea typeface="宋体" panose="02010600030101010101" pitchFamily="2" charset="-122"/>
              </a:rPr>
              <a:t>%左右。</a:t>
            </a:r>
            <a:endParaRPr lang="zh-CN" sz="1600" b="1">
              <a:ea typeface="宋体" panose="02010600030101010101" pitchFamily="2" charset="-122"/>
            </a:endParaRPr>
          </a:p>
          <a:p>
            <a:pPr indent="0"/>
            <a:r>
              <a:rPr lang="zh-CN" sz="1600" b="1">
                <a:ea typeface="宋体" panose="02010600030101010101" pitchFamily="2" charset="-122"/>
              </a:rPr>
              <a:t>自然保护区基础设施更加完善。</a:t>
            </a:r>
            <a:endParaRPr lang="zh-CN" altLang="en-US" b="1"/>
          </a:p>
        </p:txBody>
      </p:sp>
      <p:sp>
        <p:nvSpPr>
          <p:cNvPr id="13" name="文本框 12"/>
          <p:cNvSpPr txBox="1"/>
          <p:nvPr/>
        </p:nvSpPr>
        <p:spPr>
          <a:xfrm>
            <a:off x="6145530" y="4064318"/>
            <a:ext cx="5080000" cy="614045"/>
          </a:xfrm>
          <a:prstGeom prst="rect">
            <a:avLst/>
          </a:prstGeom>
          <a:noFill/>
          <a:ln w="9525">
            <a:noFill/>
          </a:ln>
        </p:spPr>
        <p:txBody>
          <a:bodyPr>
            <a:spAutoFit/>
          </a:bodyPr>
          <a:p>
            <a:pPr indent="0"/>
            <a:r>
              <a:rPr sz="1600" b="1">
                <a:ea typeface="宋体" panose="02010600030101010101" pitchFamily="2" charset="-122"/>
              </a:rPr>
              <a:t>重点河段拦河设施改造：新建生态坝2座、拦河坝1座，翻板坝改造7座，治理河道长度24.7公里</a:t>
            </a:r>
            <a:r>
              <a:rPr lang="zh-CN" altLang="en-US" b="1"/>
              <a:t>。</a:t>
            </a:r>
            <a:endParaRPr lang="zh-CN" altLang="en-US" b="1"/>
          </a:p>
        </p:txBody>
      </p:sp>
      <p:sp>
        <p:nvSpPr>
          <p:cNvPr id="14" name="文本框 13"/>
          <p:cNvSpPr txBox="1"/>
          <p:nvPr/>
        </p:nvSpPr>
        <p:spPr>
          <a:xfrm>
            <a:off x="6324600" y="4969828"/>
            <a:ext cx="5080000" cy="337185"/>
          </a:xfrm>
          <a:prstGeom prst="rect">
            <a:avLst/>
          </a:prstGeom>
          <a:noFill/>
          <a:ln w="9525">
            <a:noFill/>
          </a:ln>
        </p:spPr>
        <p:txBody>
          <a:bodyPr>
            <a:spAutoFit/>
          </a:bodyPr>
          <a:p>
            <a:pPr indent="0"/>
            <a:r>
              <a:rPr lang="zh-CN" sz="1600" b="1">
                <a:ea typeface="宋体" panose="02010600030101010101" pitchFamily="2" charset="-122"/>
              </a:rPr>
              <a:t>大力推进</a:t>
            </a:r>
            <a:r>
              <a:rPr sz="1600" b="1">
                <a:ea typeface="宋体" panose="02010600030101010101" pitchFamily="2" charset="-122"/>
              </a:rPr>
              <a:t>铅锌矿等尾矿库</a:t>
            </a:r>
            <a:r>
              <a:rPr lang="zh-CN" sz="1600" b="1">
                <a:ea typeface="宋体" panose="02010600030101010101" pitchFamily="2" charset="-122"/>
              </a:rPr>
              <a:t>的修复治理工作。</a:t>
            </a:r>
            <a:endParaRPr lang="zh-CN" sz="1600" b="1">
              <a:ea typeface="宋体" panose="02010600030101010101" pitchFamily="2" charset="-122"/>
            </a:endParaRPr>
          </a:p>
        </p:txBody>
      </p:sp>
      <p:sp>
        <p:nvSpPr>
          <p:cNvPr id="15" name="文本框 14"/>
          <p:cNvSpPr txBox="1"/>
          <p:nvPr/>
        </p:nvSpPr>
        <p:spPr>
          <a:xfrm>
            <a:off x="6145530" y="5780088"/>
            <a:ext cx="5080000" cy="829945"/>
          </a:xfrm>
          <a:prstGeom prst="rect">
            <a:avLst/>
          </a:prstGeom>
          <a:noFill/>
          <a:ln w="9525">
            <a:noFill/>
          </a:ln>
        </p:spPr>
        <p:txBody>
          <a:bodyPr>
            <a:spAutoFit/>
          </a:bodyPr>
          <a:p>
            <a:pPr indent="0"/>
            <a:r>
              <a:rPr sz="1600" b="1">
                <a:ea typeface="宋体" panose="02010600030101010101" pitchFamily="2" charset="-122"/>
              </a:rPr>
              <a:t>新建茶园7万亩，建设4个都匀毛尖母本源基地。实施都匀毛尖茶城提质升级工程和“百村百企”“千寨千社”培育工程，推进生态产品价值实现机制试点工作。</a:t>
            </a:r>
            <a:endParaRPr sz="1600" b="1">
              <a:ea typeface="宋体" panose="02010600030101010101" pitchFamily="2" charset="-122"/>
            </a:endParaRPr>
          </a:p>
        </p:txBody>
      </p:sp>
      <p:sp>
        <p:nvSpPr>
          <p:cNvPr id="16" name="文本框 15"/>
          <p:cNvSpPr txBox="1"/>
          <p:nvPr/>
        </p:nvSpPr>
        <p:spPr>
          <a:xfrm>
            <a:off x="6145530" y="2369503"/>
            <a:ext cx="5080000" cy="583565"/>
          </a:xfrm>
          <a:prstGeom prst="rect">
            <a:avLst/>
          </a:prstGeom>
          <a:noFill/>
          <a:ln w="9525">
            <a:noFill/>
          </a:ln>
        </p:spPr>
        <p:txBody>
          <a:bodyPr>
            <a:spAutoFit/>
          </a:bodyPr>
          <a:p>
            <a:pPr indent="0"/>
            <a:r>
              <a:rPr sz="1600" b="1">
                <a:ea typeface="宋体" panose="02010600030101010101" pitchFamily="2" charset="-122"/>
              </a:rPr>
              <a:t>茶园水库水源地保护封山育林面积</a:t>
            </a:r>
            <a:r>
              <a:rPr lang="zh-CN" sz="1600" b="1">
                <a:ea typeface="宋体" panose="02010600030101010101" pitchFamily="2" charset="-122"/>
              </a:rPr>
              <a:t>增至</a:t>
            </a:r>
            <a:r>
              <a:rPr sz="1600" b="1">
                <a:ea typeface="宋体" panose="02010600030101010101" pitchFamily="2" charset="-122"/>
              </a:rPr>
              <a:t>38亩、水源涵养林建设</a:t>
            </a:r>
            <a:r>
              <a:rPr lang="zh-CN" sz="1600" b="1">
                <a:ea typeface="宋体" panose="02010600030101010101" pitchFamily="2" charset="-122"/>
              </a:rPr>
              <a:t>增至</a:t>
            </a:r>
            <a:r>
              <a:rPr sz="1600" b="1">
                <a:ea typeface="宋体" panose="02010600030101010101" pitchFamily="2" charset="-122"/>
              </a:rPr>
              <a:t>26亩。</a:t>
            </a:r>
            <a:endParaRPr sz="1600" b="1">
              <a:ea typeface="宋体" panose="02010600030101010101" pitchFamily="2" charset="-122"/>
            </a:endParaRPr>
          </a:p>
        </p:txBody>
      </p:sp>
      <p:sp>
        <p:nvSpPr>
          <p:cNvPr id="18" name="文本框 17"/>
          <p:cNvSpPr txBox="1"/>
          <p:nvPr/>
        </p:nvSpPr>
        <p:spPr>
          <a:xfrm>
            <a:off x="6145530" y="3189288"/>
            <a:ext cx="5080000" cy="583565"/>
          </a:xfrm>
          <a:prstGeom prst="rect">
            <a:avLst/>
          </a:prstGeom>
          <a:noFill/>
          <a:ln w="9525">
            <a:noFill/>
          </a:ln>
        </p:spPr>
        <p:txBody>
          <a:bodyPr>
            <a:spAutoFit/>
          </a:bodyPr>
          <a:p>
            <a:pPr algn="l">
              <a:buClrTx/>
              <a:buSzTx/>
              <a:buFontTx/>
            </a:pPr>
            <a:r>
              <a:rPr lang="zh-CN" sz="1600" b="1">
                <a:ea typeface="宋体" panose="02010600030101010101" pitchFamily="2" charset="-122"/>
              </a:rPr>
              <a:t>完成</a:t>
            </a:r>
            <a:r>
              <a:rPr sz="1600" b="1">
                <a:ea typeface="宋体" panose="02010600030101010101" pitchFamily="2" charset="-122"/>
              </a:rPr>
              <a:t>杨柳街河流域水土保持生态修复</a:t>
            </a:r>
            <a:r>
              <a:rPr lang="zh-CN" sz="1600" b="1">
                <a:ea typeface="宋体" panose="02010600030101010101" pitchFamily="2" charset="-122"/>
              </a:rPr>
              <a:t>，</a:t>
            </a:r>
            <a:r>
              <a:rPr sz="1600" b="1">
                <a:ea typeface="宋体" panose="02010600030101010101" pitchFamily="2" charset="-122"/>
              </a:rPr>
              <a:t>面积约为10万平方米。</a:t>
            </a:r>
            <a:endParaRPr sz="1600" b="1">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3.PNG幻灯片3"/>
          <p:cNvPicPr>
            <a:picLocks noChangeAspect="1"/>
          </p:cNvPicPr>
          <p:nvPr/>
        </p:nvPicPr>
        <p:blipFill>
          <a:blip r:embed="rId1"/>
          <a:srcRect/>
          <a:stretch>
            <a:fillRect/>
          </a:stretch>
        </p:blipFill>
        <p:spPr>
          <a:xfrm>
            <a:off x="24765" y="-213360"/>
            <a:ext cx="12192000" cy="6855460"/>
          </a:xfrm>
          <a:prstGeom prst="rect">
            <a:avLst/>
          </a:prstGeom>
          <a:ln>
            <a:noFill/>
          </a:ln>
        </p:spPr>
      </p:pic>
      <p:sp>
        <p:nvSpPr>
          <p:cNvPr id="2" name="标题 1"/>
          <p:cNvSpPr>
            <a:spLocks noGrp="1"/>
          </p:cNvSpPr>
          <p:nvPr>
            <p:ph type="title"/>
          </p:nvPr>
        </p:nvSpPr>
        <p:spPr>
          <a:xfrm>
            <a:off x="141605" y="-454660"/>
            <a:ext cx="9289415" cy="948055"/>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0" y="303530"/>
            <a:ext cx="12192635" cy="6553835"/>
          </a:xfrm>
        </p:spPr>
        <p:txBody>
          <a:bodyPr/>
          <a:p>
            <a:r>
              <a:rPr lang="en-US" altLang="zh-CN"/>
              <a:t>     </a:t>
            </a:r>
            <a:endParaRPr lang="en-US" altLang="zh-CN"/>
          </a:p>
          <a:p>
            <a:r>
              <a:rPr lang="en-US" altLang="zh-CN"/>
              <a:t>  </a:t>
            </a:r>
            <a:r>
              <a:rPr lang="zh-CN" altLang="en-US" sz="3200" b="1">
                <a:solidFill>
                  <a:schemeClr val="tx1"/>
                </a:solidFill>
                <a:effectLst>
                  <a:outerShdw blurRad="38100" dist="19050" dir="2700000" algn="tl" rotWithShape="0">
                    <a:schemeClr val="dk1">
                      <a:alpha val="40000"/>
                    </a:schemeClr>
                  </a:outerShdw>
                </a:effectLst>
              </a:rPr>
              <a:t>二、</a:t>
            </a:r>
            <a:r>
              <a:rPr lang="zh-CN" altLang="en-US" sz="3200" b="1">
                <a:solidFill>
                  <a:schemeClr val="tx1"/>
                </a:solidFill>
                <a:effectLst>
                  <a:outerShdw blurRad="38100" dist="19050" dir="2700000" algn="tl" rotWithShape="0">
                    <a:schemeClr val="dk1">
                      <a:alpha val="40000"/>
                    </a:schemeClr>
                  </a:outerShdw>
                </a:effectLst>
              </a:rPr>
              <a:t>防治水环境污染</a:t>
            </a:r>
            <a:endParaRPr lang="zh-CN" altLang="en-US" sz="3200" b="1">
              <a:solidFill>
                <a:schemeClr val="tx1"/>
              </a:solidFill>
              <a:effectLst>
                <a:outerShdw blurRad="38100" dist="19050" dir="2700000" algn="tl" rotWithShape="0">
                  <a:schemeClr val="dk1">
                    <a:alpha val="40000"/>
                  </a:schemeClr>
                </a:outerShdw>
              </a:effectLst>
            </a:endParaRPr>
          </a:p>
          <a:p>
            <a:r>
              <a:rPr lang="en-US" altLang="zh-CN" sz="3200" b="1">
                <a:solidFill>
                  <a:schemeClr val="tx1"/>
                </a:solidFill>
                <a:effectLst>
                  <a:outerShdw blurRad="38100" dist="19050" dir="2700000" algn="tl" rotWithShape="0">
                    <a:schemeClr val="dk1">
                      <a:alpha val="40000"/>
                    </a:schemeClr>
                  </a:outerShdw>
                </a:effectLst>
              </a:rPr>
              <a:t>          </a:t>
            </a:r>
            <a:r>
              <a:rPr lang="zh-CN" altLang="en-US" sz="3200" b="1">
                <a:solidFill>
                  <a:schemeClr val="tx1"/>
                </a:solidFill>
                <a:effectLst>
                  <a:outerShdw blurRad="38100" dist="19050" dir="2700000" algn="tl" rotWithShape="0">
                    <a:schemeClr val="dk1">
                      <a:alpha val="40000"/>
                    </a:schemeClr>
                  </a:outerShdw>
                </a:effectLst>
              </a:rPr>
              <a:t>实现水生态提升</a:t>
            </a:r>
            <a:endParaRPr lang="zh-CN" altLang="en-US" sz="3200" b="1">
              <a:solidFill>
                <a:schemeClr val="tx1"/>
              </a:solidFill>
              <a:effectLst>
                <a:outerShdw blurRad="38100" dist="19050" dir="2700000" algn="tl" rotWithShape="0">
                  <a:schemeClr val="dk1">
                    <a:alpha val="40000"/>
                  </a:schemeClr>
                </a:outerShdw>
              </a:effectLst>
            </a:endParaRPr>
          </a:p>
        </p:txBody>
      </p:sp>
      <p:sp>
        <p:nvSpPr>
          <p:cNvPr id="5" name="减号 4"/>
          <p:cNvSpPr/>
          <p:nvPr/>
        </p:nvSpPr>
        <p:spPr>
          <a:xfrm>
            <a:off x="-501015" y="1850390"/>
            <a:ext cx="6132195" cy="384810"/>
          </a:xfrm>
          <a:prstGeom prst="mathMinus">
            <a:avLst>
              <a:gd name="adj1" fmla="val 2341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41605" y="2689860"/>
            <a:ext cx="5080000" cy="3169285"/>
          </a:xfrm>
          <a:prstGeom prst="rect">
            <a:avLst/>
          </a:prstGeom>
          <a:noFill/>
          <a:ln w="9525">
            <a:noFill/>
          </a:ln>
        </p:spPr>
        <p:txBody>
          <a:bodyPr wrap="square">
            <a:spAutoFit/>
          </a:bodyPr>
          <a:p>
            <a:pPr indent="0"/>
            <a:r>
              <a:rPr lang="en-US" altLang="zh-CN" sz="2000" b="1">
                <a:latin typeface="微软雅黑" panose="020B0503020204020204" charset="-122"/>
                <a:ea typeface="微软雅黑" panose="020B0503020204020204" charset="-122"/>
                <a:cs typeface="微软雅黑" panose="020B0503020204020204" charset="-122"/>
              </a:rPr>
              <a:t>       </a:t>
            </a:r>
            <a:r>
              <a:rPr lang="en-US" altLang="zh-CN" sz="2000">
                <a:latin typeface="微软雅黑" panose="020B0503020204020204" charset="-122"/>
                <a:ea typeface="微软雅黑" panose="020B0503020204020204" charset="-122"/>
                <a:cs typeface="微软雅黑" panose="020B0503020204020204" charset="-122"/>
              </a:rPr>
              <a:t>  </a:t>
            </a:r>
            <a:r>
              <a:rPr lang="zh-CN" sz="2000">
                <a:latin typeface="微软雅黑" panose="020B0503020204020204" charset="-122"/>
                <a:ea typeface="微软雅黑" panose="020B0503020204020204" charset="-122"/>
                <a:cs typeface="微软雅黑" panose="020B0503020204020204" charset="-122"/>
              </a:rPr>
              <a:t>以水生态环境质量改善为核心，统筹水资源利用、水生态保护和水环境治理，协同推进地表水与地下水、岸上和水里保护与治理，建立统筹水资源、水生态、水环境的规划指标体系，分流域、分区域、分年度合理确定阶段目标值，促进水环境管理从污染防治为主逐步向污染防治与生态保护并重转变，力争“十四五”期间水环境质量持续改善，水生态系统功能初步恢复，水资源、水生态、水环境统筹推进格局基本形成。</a:t>
            </a:r>
            <a:endParaRPr lang="zh-CN" sz="2000">
              <a:latin typeface="微软雅黑" panose="020B0503020204020204" charset="-122"/>
              <a:ea typeface="微软雅黑" panose="020B0503020204020204" charset="-122"/>
              <a:cs typeface="微软雅黑" panose="020B0503020204020204" charset="-122"/>
            </a:endParaRPr>
          </a:p>
        </p:txBody>
      </p:sp>
      <p:cxnSp>
        <p:nvCxnSpPr>
          <p:cNvPr id="6" name="直接连接符 5"/>
          <p:cNvCxnSpPr/>
          <p:nvPr/>
        </p:nvCxnSpPr>
        <p:spPr>
          <a:xfrm flipH="1">
            <a:off x="5522595" y="1524635"/>
            <a:ext cx="12065" cy="480695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7" name="菱形 6"/>
          <p:cNvSpPr/>
          <p:nvPr/>
        </p:nvSpPr>
        <p:spPr>
          <a:xfrm>
            <a:off x="5815965" y="195580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菱形 9"/>
          <p:cNvSpPr/>
          <p:nvPr/>
        </p:nvSpPr>
        <p:spPr>
          <a:xfrm>
            <a:off x="5815965" y="287718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菱形 10"/>
          <p:cNvSpPr/>
          <p:nvPr/>
        </p:nvSpPr>
        <p:spPr>
          <a:xfrm>
            <a:off x="5815965" y="379857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菱形 12"/>
          <p:cNvSpPr/>
          <p:nvPr/>
        </p:nvSpPr>
        <p:spPr>
          <a:xfrm>
            <a:off x="5815965" y="477393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菱形 14"/>
          <p:cNvSpPr/>
          <p:nvPr/>
        </p:nvSpPr>
        <p:spPr>
          <a:xfrm>
            <a:off x="5815965" y="574929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6327775" y="1674495"/>
            <a:ext cx="5080000" cy="737235"/>
          </a:xfrm>
          <a:prstGeom prst="rect">
            <a:avLst/>
          </a:prstGeom>
          <a:noFill/>
          <a:ln w="9525">
            <a:noFill/>
          </a:ln>
        </p:spPr>
        <p:txBody>
          <a:bodyPr>
            <a:spAutoFit/>
          </a:bodyPr>
          <a:p>
            <a:pPr indent="0"/>
            <a:r>
              <a:rPr lang="zh-CN" sz="1400" b="1">
                <a:latin typeface="Times New Roman" panose="02020603050405020304" charset="0"/>
                <a:ea typeface="宋体" panose="02010600030101010101" pitchFamily="2" charset="-122"/>
              </a:rPr>
              <a:t>实施匀东城区牛场河、长塘河河道治理工程等流域水环境综合治理。实施重点河流生态修复治理—清水江剑江河段水生态修复与治理项目。</a:t>
            </a:r>
            <a:endParaRPr lang="zh-CN" sz="1400" b="1">
              <a:latin typeface="Times New Roman" panose="02020603050405020304" charset="0"/>
              <a:ea typeface="宋体" panose="02010600030101010101" pitchFamily="2" charset="-122"/>
            </a:endParaRPr>
          </a:p>
        </p:txBody>
      </p:sp>
      <p:sp>
        <p:nvSpPr>
          <p:cNvPr id="19" name="文本框 18"/>
          <p:cNvSpPr txBox="1"/>
          <p:nvPr/>
        </p:nvSpPr>
        <p:spPr>
          <a:xfrm>
            <a:off x="6279515" y="2541905"/>
            <a:ext cx="5080000" cy="953135"/>
          </a:xfrm>
          <a:prstGeom prst="rect">
            <a:avLst/>
          </a:prstGeom>
          <a:noFill/>
          <a:ln w="9525">
            <a:noFill/>
          </a:ln>
        </p:spPr>
        <p:txBody>
          <a:bodyPr>
            <a:spAutoFit/>
          </a:bodyPr>
          <a:p>
            <a:pPr indent="0"/>
            <a:r>
              <a:rPr lang="zh-CN" sz="1400" b="1">
                <a:latin typeface="Times New Roman" panose="02020603050405020304" charset="0"/>
                <a:ea typeface="宋体" panose="02010600030101010101" pitchFamily="2" charset="-122"/>
              </a:rPr>
              <a:t>规范新建城乡集中式饮用水水源地建设，完成大河水库饮用水水源保护区划定及规范化建设和整治。完成地下水饮用水源调查评估和保护区划定工作的基础上，农村地下水型饮用水源保护区规范化建设。</a:t>
            </a:r>
            <a:endParaRPr lang="zh-CN" sz="1400" b="1">
              <a:latin typeface="Times New Roman" panose="02020603050405020304" charset="0"/>
              <a:ea typeface="宋体" panose="02010600030101010101" pitchFamily="2" charset="-122"/>
            </a:endParaRPr>
          </a:p>
        </p:txBody>
      </p:sp>
      <p:sp>
        <p:nvSpPr>
          <p:cNvPr id="22" name="文本框 21"/>
          <p:cNvSpPr txBox="1"/>
          <p:nvPr/>
        </p:nvSpPr>
        <p:spPr>
          <a:xfrm>
            <a:off x="6279515" y="4610100"/>
            <a:ext cx="5080000" cy="521970"/>
          </a:xfrm>
          <a:prstGeom prst="rect">
            <a:avLst/>
          </a:prstGeom>
          <a:noFill/>
          <a:ln w="9525">
            <a:noFill/>
          </a:ln>
        </p:spPr>
        <p:txBody>
          <a:bodyPr wrap="square">
            <a:spAutoFit/>
          </a:bodyPr>
          <a:p>
            <a:pPr indent="0"/>
            <a:r>
              <a:rPr lang="zh-CN" sz="1400" b="1">
                <a:latin typeface="Times New Roman" panose="02020603050405020304" charset="0"/>
                <a:ea typeface="宋体" panose="02010600030101010101" pitchFamily="2" charset="-122"/>
              </a:rPr>
              <a:t>新建污水处理厂2座，分别服务影视城片区和高铁片区；扩建匀东片区污水处理工程；</a:t>
            </a:r>
            <a:endParaRPr lang="zh-CN" sz="1400" b="1">
              <a:latin typeface="Times New Roman" panose="02020603050405020304" charset="0"/>
              <a:ea typeface="宋体" panose="02010600030101010101" pitchFamily="2" charset="-122"/>
            </a:endParaRPr>
          </a:p>
        </p:txBody>
      </p:sp>
      <p:sp>
        <p:nvSpPr>
          <p:cNvPr id="23" name="文本框 22"/>
          <p:cNvSpPr txBox="1"/>
          <p:nvPr/>
        </p:nvSpPr>
        <p:spPr>
          <a:xfrm>
            <a:off x="6279515" y="3559810"/>
            <a:ext cx="5080000" cy="737235"/>
          </a:xfrm>
          <a:prstGeom prst="rect">
            <a:avLst/>
          </a:prstGeom>
          <a:noFill/>
          <a:ln w="9525">
            <a:noFill/>
          </a:ln>
        </p:spPr>
        <p:txBody>
          <a:bodyPr>
            <a:spAutoFit/>
          </a:bodyPr>
          <a:p>
            <a:pPr indent="0"/>
            <a:r>
              <a:rPr lang="zh-CN" sz="1400" b="1">
                <a:latin typeface="Times New Roman" panose="02020603050405020304" charset="0"/>
                <a:ea typeface="宋体" panose="02010600030101010101" pitchFamily="2" charset="-122"/>
              </a:rPr>
              <a:t>完成老城区截排污建设、雨污水收集管网建设，不断完善城区雨污分流系统。完成文峰街道片区、沙包堡街道片区等建成区管网改造；逐步开展农村污水处理及收集管网建设。</a:t>
            </a:r>
            <a:endParaRPr lang="zh-CN" sz="1400" b="1">
              <a:latin typeface="Times New Roman" panose="02020603050405020304" charset="0"/>
              <a:ea typeface="宋体" panose="02010600030101010101" pitchFamily="2" charset="-122"/>
            </a:endParaRPr>
          </a:p>
        </p:txBody>
      </p:sp>
      <p:sp>
        <p:nvSpPr>
          <p:cNvPr id="24" name="文本框 23"/>
          <p:cNvSpPr txBox="1"/>
          <p:nvPr/>
        </p:nvSpPr>
        <p:spPr>
          <a:xfrm>
            <a:off x="6406515" y="6247130"/>
            <a:ext cx="5080000" cy="306705"/>
          </a:xfrm>
          <a:prstGeom prst="rect">
            <a:avLst/>
          </a:prstGeom>
          <a:noFill/>
          <a:ln w="9525">
            <a:noFill/>
          </a:ln>
        </p:spPr>
        <p:txBody>
          <a:bodyPr>
            <a:spAutoFit/>
          </a:bodyPr>
          <a:p>
            <a:pPr indent="0"/>
            <a:endParaRPr lang="zh-CN" sz="1400" b="0">
              <a:latin typeface="Times New Roman" panose="02020603050405020304" charset="0"/>
              <a:ea typeface="宋体" panose="02010600030101010101" pitchFamily="2" charset="-122"/>
            </a:endParaRPr>
          </a:p>
        </p:txBody>
      </p:sp>
      <p:sp>
        <p:nvSpPr>
          <p:cNvPr id="25" name="文本框 24"/>
          <p:cNvSpPr txBox="1"/>
          <p:nvPr/>
        </p:nvSpPr>
        <p:spPr>
          <a:xfrm>
            <a:off x="6406515" y="6338570"/>
            <a:ext cx="5080000" cy="306705"/>
          </a:xfrm>
          <a:prstGeom prst="rect">
            <a:avLst/>
          </a:prstGeom>
          <a:noFill/>
          <a:ln w="9525">
            <a:noFill/>
          </a:ln>
        </p:spPr>
        <p:txBody>
          <a:bodyPr>
            <a:spAutoFit/>
          </a:bodyPr>
          <a:p>
            <a:pPr indent="0"/>
            <a:endParaRPr lang="zh-CN" sz="1400" b="0">
              <a:latin typeface="Times New Roman" panose="02020603050405020304" charset="0"/>
              <a:ea typeface="宋体" panose="02010600030101010101" pitchFamily="2" charset="-122"/>
            </a:endParaRPr>
          </a:p>
        </p:txBody>
      </p:sp>
      <p:sp>
        <p:nvSpPr>
          <p:cNvPr id="30" name="文本框 29"/>
          <p:cNvSpPr txBox="1"/>
          <p:nvPr/>
        </p:nvSpPr>
        <p:spPr>
          <a:xfrm>
            <a:off x="6279515" y="5445125"/>
            <a:ext cx="5080000" cy="737235"/>
          </a:xfrm>
          <a:prstGeom prst="rect">
            <a:avLst/>
          </a:prstGeom>
          <a:noFill/>
          <a:ln w="9525">
            <a:noFill/>
          </a:ln>
        </p:spPr>
        <p:txBody>
          <a:bodyPr>
            <a:spAutoFit/>
          </a:bodyPr>
          <a:p>
            <a:pPr indent="0"/>
            <a:r>
              <a:rPr lang="en-US" altLang="zh-CN" sz="1400" b="1">
                <a:latin typeface="Times New Roman" panose="02020603050405020304" charset="0"/>
                <a:ea typeface="宋体" panose="02010600030101010101" pitchFamily="2" charset="-122"/>
              </a:rPr>
              <a:t> </a:t>
            </a:r>
            <a:r>
              <a:rPr lang="zh-CN" sz="1400" b="1">
                <a:latin typeface="Times New Roman" panose="02020603050405020304" charset="0"/>
                <a:ea typeface="宋体" panose="02010600030101010101" pitchFamily="2" charset="-122"/>
              </a:rPr>
              <a:t>深入开展农村人居环境整治行动，农村污水因地制宜选择就近接入城镇生活污水处理厂、就地建设小型设施等相对集中处理和分散处理等不同方式，实现对农村生活污水的科学有效处理。</a:t>
            </a:r>
            <a:endParaRPr lang="zh-CN" sz="1400" b="1">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5.PNG幻灯片5"/>
          <p:cNvPicPr>
            <a:picLocks noChangeAspect="1"/>
          </p:cNvPicPr>
          <p:nvPr/>
        </p:nvPicPr>
        <p:blipFill>
          <a:blip r:embed="rId1"/>
          <a:srcRect/>
          <a:stretch>
            <a:fillRect/>
          </a:stretch>
        </p:blipFill>
        <p:spPr>
          <a:xfrm>
            <a:off x="-164465" y="-317"/>
            <a:ext cx="12192000" cy="6855460"/>
          </a:xfrm>
          <a:prstGeom prst="rect">
            <a:avLst/>
          </a:prstGeom>
        </p:spPr>
      </p:pic>
      <p:sp>
        <p:nvSpPr>
          <p:cNvPr id="2" name="标题 1"/>
          <p:cNvSpPr>
            <a:spLocks noGrp="1"/>
          </p:cNvSpPr>
          <p:nvPr>
            <p:ph type="title"/>
          </p:nvPr>
        </p:nvSpPr>
        <p:spPr>
          <a:xfrm>
            <a:off x="151765" y="0"/>
            <a:ext cx="9289415" cy="948055"/>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0" y="704215"/>
            <a:ext cx="12191365" cy="6259195"/>
          </a:xfrm>
        </p:spPr>
        <p:txBody>
          <a:bodyPr/>
          <a:p>
            <a:r>
              <a:rPr lang="en-US" altLang="zh-CN">
                <a:sym typeface="+mn-ea"/>
              </a:rPr>
              <a:t>  </a:t>
            </a:r>
            <a:endParaRPr lang="en-US" altLang="zh-CN">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三、</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推进多污染物协同控制</a:t>
            </a:r>
            <a:endParaRPr lang="zh-CN" altLang="en-US" sz="3200"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 </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实现空气质量稳定达标</a:t>
            </a:r>
            <a:endParaRPr lang="zh-CN" altLang="en-US" sz="3200" b="1">
              <a:solidFill>
                <a:schemeClr val="tx1"/>
              </a:solidFill>
              <a:effectLst>
                <a:outerShdw blurRad="38100" dist="19050" dir="2700000" algn="tl" rotWithShape="0">
                  <a:schemeClr val="dk1">
                    <a:alpha val="40000"/>
                  </a:schemeClr>
                </a:outerShdw>
              </a:effectLst>
              <a:sym typeface="+mn-ea"/>
            </a:endParaRPr>
          </a:p>
        </p:txBody>
      </p:sp>
      <p:sp>
        <p:nvSpPr>
          <p:cNvPr id="5" name="减号 4"/>
          <p:cNvSpPr/>
          <p:nvPr/>
        </p:nvSpPr>
        <p:spPr>
          <a:xfrm>
            <a:off x="-718820" y="2209800"/>
            <a:ext cx="6661785" cy="384810"/>
          </a:xfrm>
          <a:prstGeom prst="mathMinus">
            <a:avLst>
              <a:gd name="adj1" fmla="val 2341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a:off x="5467350" y="1748155"/>
            <a:ext cx="33655" cy="48336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菱形 6"/>
          <p:cNvSpPr/>
          <p:nvPr/>
        </p:nvSpPr>
        <p:spPr>
          <a:xfrm>
            <a:off x="5815965" y="195580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菱形 7"/>
          <p:cNvSpPr/>
          <p:nvPr/>
        </p:nvSpPr>
        <p:spPr>
          <a:xfrm>
            <a:off x="5815965" y="638746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菱形 8"/>
          <p:cNvSpPr/>
          <p:nvPr/>
        </p:nvSpPr>
        <p:spPr>
          <a:xfrm>
            <a:off x="5815965" y="299275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菱形 9"/>
          <p:cNvSpPr/>
          <p:nvPr/>
        </p:nvSpPr>
        <p:spPr>
          <a:xfrm>
            <a:off x="5815965" y="423545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菱形 11"/>
          <p:cNvSpPr/>
          <p:nvPr/>
        </p:nvSpPr>
        <p:spPr>
          <a:xfrm>
            <a:off x="5815965" y="523176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72390" y="2910523"/>
            <a:ext cx="5080000" cy="3476625"/>
          </a:xfrm>
          <a:prstGeom prst="rect">
            <a:avLst/>
          </a:prstGeom>
          <a:noFill/>
          <a:ln w="9525">
            <a:noFill/>
          </a:ln>
        </p:spPr>
        <p:txBody>
          <a:bodyPr>
            <a:spAutoFit/>
          </a:bodyPr>
          <a:p>
            <a:pPr algn="l">
              <a:buClrTx/>
              <a:buSzTx/>
              <a:buFontTx/>
            </a:pPr>
            <a:r>
              <a:rPr lang="en-US" altLang="zh-CN" sz="1600" b="0">
                <a:ea typeface="宋体" panose="02010600030101010101" pitchFamily="2" charset="-122"/>
              </a:rPr>
              <a:t>      </a:t>
            </a:r>
            <a:r>
              <a:rPr lang="zh-CN" sz="2000" b="1">
                <a:ea typeface="宋体" panose="02010600030101010101" pitchFamily="2" charset="-122"/>
              </a:rPr>
              <a:t> </a:t>
            </a:r>
            <a:r>
              <a:rPr lang="en-US" altLang="zh-CN" sz="2000" b="1">
                <a:ea typeface="宋体" panose="02010600030101010101" pitchFamily="2" charset="-122"/>
              </a:rPr>
              <a:t>  </a:t>
            </a:r>
            <a:r>
              <a:rPr lang="zh-CN" sz="2000" b="1">
                <a:ea typeface="宋体" panose="02010600030101010101" pitchFamily="2" charset="-122"/>
              </a:rPr>
              <a:t> 以污染物协同控制为核心，实施多污染物协同控制战略，持续推进产业结构和能源结构调整，抓好工业园区等重点污染源整治。推动NOx等污染物深度治理，抓好重点行业VOCs治理。持续推进减污降碳，确保碳达峰目标如期实现。实施环境空气质量巩固提升规划，以巩固城市空气质量改善成果为目标，消除污染天气，完善和落实污染天气应急管理响应机制，做好环境空气自动监测站运维管理工作，强化环境质量管理，实现空气质量稳定达标。</a:t>
            </a:r>
            <a:endParaRPr lang="zh-CN" sz="2000" b="1">
              <a:ea typeface="宋体" panose="02010600030101010101" pitchFamily="2" charset="-122"/>
            </a:endParaRPr>
          </a:p>
        </p:txBody>
      </p:sp>
      <p:sp>
        <p:nvSpPr>
          <p:cNvPr id="30" name="文本框 29"/>
          <p:cNvSpPr txBox="1"/>
          <p:nvPr/>
        </p:nvSpPr>
        <p:spPr>
          <a:xfrm>
            <a:off x="6279515" y="6223635"/>
            <a:ext cx="5080000" cy="521970"/>
          </a:xfrm>
          <a:prstGeom prst="rect">
            <a:avLst/>
          </a:prstGeom>
          <a:noFill/>
          <a:ln w="9525">
            <a:noFill/>
          </a:ln>
        </p:spPr>
        <p:txBody>
          <a:bodyPr>
            <a:spAutoFit/>
          </a:bodyPr>
          <a:p>
            <a:pPr indent="0"/>
            <a:r>
              <a:rPr sz="1400" b="1">
                <a:latin typeface="Times New Roman" panose="02020603050405020304" charset="0"/>
                <a:ea typeface="宋体" panose="02010600030101010101" pitchFamily="2" charset="-122"/>
              </a:rPr>
              <a:t>积极发展低碳产业、低碳交通、低碳建筑，倡导低碳生活，促进应对气候变化政策与相关技术政策协同高效推进。</a:t>
            </a:r>
            <a:endParaRPr sz="1400" b="1">
              <a:latin typeface="Times New Roman" panose="02020603050405020304" charset="0"/>
              <a:ea typeface="宋体" panose="02010600030101010101" pitchFamily="2" charset="-122"/>
            </a:endParaRPr>
          </a:p>
        </p:txBody>
      </p:sp>
      <p:sp>
        <p:nvSpPr>
          <p:cNvPr id="14" name="文本框 13"/>
          <p:cNvSpPr txBox="1"/>
          <p:nvPr/>
        </p:nvSpPr>
        <p:spPr>
          <a:xfrm>
            <a:off x="6279515" y="2720340"/>
            <a:ext cx="5080000" cy="737235"/>
          </a:xfrm>
          <a:prstGeom prst="rect">
            <a:avLst/>
          </a:prstGeom>
          <a:noFill/>
          <a:ln w="9525">
            <a:noFill/>
          </a:ln>
        </p:spPr>
        <p:txBody>
          <a:bodyPr>
            <a:spAutoFit/>
          </a:bodyPr>
          <a:p>
            <a:pPr indent="0"/>
            <a:r>
              <a:rPr lang="en-US" altLang="zh-CN" sz="1400" b="1">
                <a:latin typeface="Times New Roman" panose="02020603050405020304" charset="0"/>
                <a:ea typeface="宋体" panose="02010600030101010101" pitchFamily="2" charset="-122"/>
              </a:rPr>
              <a:t> </a:t>
            </a:r>
            <a:r>
              <a:rPr sz="1400" b="1">
                <a:latin typeface="Times New Roman" panose="02020603050405020304" charset="0"/>
                <a:ea typeface="宋体" panose="02010600030101010101" pitchFamily="2" charset="-122"/>
              </a:rPr>
              <a:t>推动高排放企业退城入园，制订并实施企业退城入园和技改升级专项计划</a:t>
            </a:r>
            <a:r>
              <a:rPr lang="zh-CN" sz="1400" b="1">
                <a:latin typeface="Times New Roman" panose="02020603050405020304" charset="0"/>
                <a:ea typeface="宋体" panose="02010600030101010101" pitchFamily="2" charset="-122"/>
              </a:rPr>
              <a:t>。对工业园区开展集中整治，确保污染物排放达标。重点排污企业需安装在线监控，制订“一企一策”方案。</a:t>
            </a:r>
            <a:endParaRPr lang="zh-CN" sz="1400" b="1">
              <a:latin typeface="Times New Roman" panose="02020603050405020304" charset="0"/>
              <a:ea typeface="宋体" panose="02010600030101010101" pitchFamily="2" charset="-122"/>
            </a:endParaRPr>
          </a:p>
        </p:txBody>
      </p:sp>
      <p:sp>
        <p:nvSpPr>
          <p:cNvPr id="15" name="文本框 14"/>
          <p:cNvSpPr txBox="1"/>
          <p:nvPr/>
        </p:nvSpPr>
        <p:spPr>
          <a:xfrm>
            <a:off x="6279515" y="1649095"/>
            <a:ext cx="5080000" cy="737235"/>
          </a:xfrm>
          <a:prstGeom prst="rect">
            <a:avLst/>
          </a:prstGeom>
          <a:noFill/>
          <a:ln w="9525">
            <a:noFill/>
          </a:ln>
        </p:spPr>
        <p:txBody>
          <a:bodyPr>
            <a:spAutoFit/>
          </a:bodyPr>
          <a:p>
            <a:pPr indent="0"/>
            <a:r>
              <a:rPr lang="zh-CN" sz="1400" b="1">
                <a:latin typeface="Times New Roman" panose="02020603050405020304" charset="0"/>
                <a:ea typeface="宋体" panose="02010600030101010101" pitchFamily="2" charset="-122"/>
              </a:rPr>
              <a:t>按照“三线一单”的要求，明确禁止和限制发展的</a:t>
            </a:r>
            <a:endParaRPr lang="zh-CN" sz="1400" b="1">
              <a:latin typeface="Times New Roman" panose="02020603050405020304" charset="0"/>
              <a:ea typeface="宋体" panose="02010600030101010101" pitchFamily="2" charset="-122"/>
            </a:endParaRPr>
          </a:p>
          <a:p>
            <a:pPr indent="0"/>
            <a:r>
              <a:rPr lang="zh-CN" sz="1400" b="1">
                <a:latin typeface="Times New Roman" panose="02020603050405020304" charset="0"/>
                <a:ea typeface="宋体" panose="02010600030101010101" pitchFamily="2" charset="-122"/>
              </a:rPr>
              <a:t>行业、生产工艺和产业目录，严格执行“五个一律不批”原则。实施煤炭消费控制，新建耗煤项目实行煤炭减量替代。</a:t>
            </a:r>
            <a:endParaRPr lang="zh-CN" sz="1400" b="1">
              <a:latin typeface="Times New Roman" panose="02020603050405020304" charset="0"/>
              <a:ea typeface="宋体" panose="02010600030101010101" pitchFamily="2" charset="-122"/>
            </a:endParaRPr>
          </a:p>
        </p:txBody>
      </p:sp>
      <p:sp>
        <p:nvSpPr>
          <p:cNvPr id="16" name="文本框 15"/>
          <p:cNvSpPr txBox="1"/>
          <p:nvPr/>
        </p:nvSpPr>
        <p:spPr>
          <a:xfrm>
            <a:off x="6351905" y="3678555"/>
            <a:ext cx="5080000" cy="1168400"/>
          </a:xfrm>
          <a:prstGeom prst="rect">
            <a:avLst/>
          </a:prstGeom>
          <a:noFill/>
          <a:ln w="9525">
            <a:noFill/>
          </a:ln>
        </p:spPr>
        <p:txBody>
          <a:bodyPr>
            <a:spAutoFit/>
          </a:bodyPr>
          <a:p>
            <a:pPr indent="0"/>
            <a:r>
              <a:rPr sz="1400" b="1">
                <a:latin typeface="Times New Roman" panose="02020603050405020304" charset="0"/>
                <a:ea typeface="宋体" panose="02010600030101010101" pitchFamily="2" charset="-122"/>
              </a:rPr>
              <a:t>严控建筑工地扬尘排放，</a:t>
            </a:r>
            <a:r>
              <a:rPr lang="zh-CN" sz="1400" b="1">
                <a:latin typeface="Times New Roman" panose="02020603050405020304" charset="0"/>
                <a:ea typeface="宋体" panose="02010600030101010101" pitchFamily="2" charset="-122"/>
              </a:rPr>
              <a:t>执行</a:t>
            </a:r>
            <a:r>
              <a:rPr sz="1400" b="1">
                <a:latin typeface="Times New Roman" panose="02020603050405020304" charset="0"/>
                <a:ea typeface="宋体" panose="02010600030101010101" pitchFamily="2" charset="-122"/>
              </a:rPr>
              <a:t>“六个百分之百”</a:t>
            </a:r>
            <a:r>
              <a:rPr lang="zh-CN" sz="1400" b="1">
                <a:latin typeface="Times New Roman" panose="02020603050405020304" charset="0"/>
                <a:ea typeface="宋体" panose="02010600030101010101" pitchFamily="2" charset="-122"/>
              </a:rPr>
              <a:t>措施。严控道路交通扬尘排放，规定运输车辆通行路线和时间段。大力推进道路清扫保洁机械化作业，提高道路机械化清扫率。开展建筑面积1万平方米以上或建设周期1年以上的建筑工地安装在线监测和视频监控设备试点</a:t>
            </a:r>
            <a:endParaRPr lang="zh-CN" sz="1400" b="1">
              <a:latin typeface="Times New Roman" panose="02020603050405020304" charset="0"/>
              <a:ea typeface="宋体" panose="02010600030101010101" pitchFamily="2" charset="-122"/>
            </a:endParaRPr>
          </a:p>
        </p:txBody>
      </p:sp>
      <p:sp>
        <p:nvSpPr>
          <p:cNvPr id="18" name="文本框 17"/>
          <p:cNvSpPr txBox="1"/>
          <p:nvPr/>
        </p:nvSpPr>
        <p:spPr>
          <a:xfrm>
            <a:off x="6279515" y="5067935"/>
            <a:ext cx="5080000" cy="521970"/>
          </a:xfrm>
          <a:prstGeom prst="rect">
            <a:avLst/>
          </a:prstGeom>
          <a:noFill/>
          <a:ln w="9525">
            <a:noFill/>
          </a:ln>
        </p:spPr>
        <p:txBody>
          <a:bodyPr>
            <a:spAutoFit/>
          </a:bodyPr>
          <a:p>
            <a:pPr indent="0"/>
            <a:r>
              <a:rPr lang="en-US" altLang="zh-CN" sz="1400" b="1">
                <a:latin typeface="Times New Roman" panose="02020603050405020304" charset="0"/>
                <a:ea typeface="宋体" panose="02010600030101010101" pitchFamily="2" charset="-122"/>
              </a:rPr>
              <a:t>  </a:t>
            </a:r>
            <a:r>
              <a:rPr sz="1400" b="1">
                <a:latin typeface="Times New Roman" panose="02020603050405020304" charset="0"/>
                <a:ea typeface="宋体" panose="02010600030101010101" pitchFamily="2" charset="-122"/>
              </a:rPr>
              <a:t>严控工业企业</a:t>
            </a:r>
            <a:r>
              <a:rPr lang="zh-CN" sz="1400" b="1">
                <a:latin typeface="Times New Roman" panose="02020603050405020304" charset="0"/>
                <a:ea typeface="宋体" panose="02010600030101010101" pitchFamily="2" charset="-122"/>
              </a:rPr>
              <a:t>、</a:t>
            </a:r>
            <a:r>
              <a:rPr sz="1400" b="1">
                <a:latin typeface="Times New Roman" panose="02020603050405020304" charset="0"/>
                <a:ea typeface="宋体" panose="02010600030101010101" pitchFamily="2" charset="-122"/>
                <a:sym typeface="+mn-ea"/>
              </a:rPr>
              <a:t>矿山工地</a:t>
            </a:r>
            <a:r>
              <a:rPr sz="1400" b="1">
                <a:latin typeface="Times New Roman" panose="02020603050405020304" charset="0"/>
                <a:ea typeface="宋体" panose="02010600030101010101" pitchFamily="2" charset="-122"/>
              </a:rPr>
              <a:t>扬尘排放，企业制定工业物料堆场大气污染防治方案，推进露天矿山综合整治</a:t>
            </a:r>
            <a:r>
              <a:rPr lang="zh-CN" sz="1400" b="1">
                <a:latin typeface="Times New Roman" panose="02020603050405020304" charset="0"/>
                <a:ea typeface="宋体" panose="02010600030101010101" pitchFamily="2" charset="-122"/>
              </a:rPr>
              <a:t>。</a:t>
            </a:r>
            <a:endParaRPr lang="zh-CN" sz="1400" b="1">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4.PNG幻灯片4"/>
          <p:cNvPicPr>
            <a:picLocks noChangeAspect="1"/>
          </p:cNvPicPr>
          <p:nvPr/>
        </p:nvPicPr>
        <p:blipFill>
          <a:blip r:embed="rId1"/>
          <a:srcRect/>
          <a:stretch>
            <a:fillRect/>
          </a:stretch>
        </p:blipFill>
        <p:spPr>
          <a:xfrm>
            <a:off x="953" y="-27622"/>
            <a:ext cx="12191365" cy="6855460"/>
          </a:xfrm>
          <a:prstGeom prst="rect">
            <a:avLst/>
          </a:prstGeom>
        </p:spPr>
      </p:pic>
      <p:sp>
        <p:nvSpPr>
          <p:cNvPr id="2" name="标题 1"/>
          <p:cNvSpPr>
            <a:spLocks noGrp="1"/>
          </p:cNvSpPr>
          <p:nvPr>
            <p:ph type="title"/>
          </p:nvPr>
        </p:nvSpPr>
        <p:spPr>
          <a:xfrm>
            <a:off x="141605" y="0"/>
            <a:ext cx="9289415" cy="948055"/>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0" y="655955"/>
            <a:ext cx="12192635" cy="6278880"/>
          </a:xfrm>
        </p:spPr>
        <p:txBody>
          <a:bodyPr/>
          <a:p>
            <a:endParaRPr lang="zh-CN" altLang="en-US"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四、</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 提升土壤及地下水</a:t>
            </a:r>
            <a:endParaRPr lang="zh-CN" altLang="en-US" sz="3200"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 </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污染防治水平</a:t>
            </a:r>
            <a:endParaRPr lang="zh-CN" altLang="en-US" sz="3200" b="1">
              <a:solidFill>
                <a:schemeClr val="tx1"/>
              </a:solidFill>
              <a:effectLst>
                <a:outerShdw blurRad="38100" dist="19050" dir="2700000" algn="tl" rotWithShape="0">
                  <a:schemeClr val="dk1">
                    <a:alpha val="40000"/>
                  </a:schemeClr>
                </a:outerShdw>
              </a:effectLst>
              <a:sym typeface="+mn-ea"/>
            </a:endParaRPr>
          </a:p>
        </p:txBody>
      </p:sp>
      <p:sp>
        <p:nvSpPr>
          <p:cNvPr id="5" name="减号 4"/>
          <p:cNvSpPr/>
          <p:nvPr/>
        </p:nvSpPr>
        <p:spPr>
          <a:xfrm>
            <a:off x="-615315" y="2243455"/>
            <a:ext cx="6661785" cy="384810"/>
          </a:xfrm>
          <a:prstGeom prst="mathMinus">
            <a:avLst>
              <a:gd name="adj1" fmla="val 23415"/>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accent6"/>
              </a:solidFill>
            </a:endParaRPr>
          </a:p>
        </p:txBody>
      </p:sp>
      <p:cxnSp>
        <p:nvCxnSpPr>
          <p:cNvPr id="6" name="直接连接符 5"/>
          <p:cNvCxnSpPr/>
          <p:nvPr/>
        </p:nvCxnSpPr>
        <p:spPr>
          <a:xfrm>
            <a:off x="5549265" y="1791970"/>
            <a:ext cx="33655" cy="4833620"/>
          </a:xfrm>
          <a:prstGeom prst="line">
            <a:avLst/>
          </a:prstGeom>
        </p:spPr>
        <p:style>
          <a:lnRef idx="1">
            <a:schemeClr val="accent6"/>
          </a:lnRef>
          <a:fillRef idx="0">
            <a:schemeClr val="accent6"/>
          </a:fillRef>
          <a:effectRef idx="0">
            <a:schemeClr val="accent6"/>
          </a:effectRef>
          <a:fontRef idx="minor">
            <a:schemeClr val="tx1"/>
          </a:fontRef>
        </p:style>
      </p:cxnSp>
      <p:sp>
        <p:nvSpPr>
          <p:cNvPr id="7" name="菱形 6"/>
          <p:cNvSpPr/>
          <p:nvPr/>
        </p:nvSpPr>
        <p:spPr>
          <a:xfrm>
            <a:off x="5815965" y="195580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菱形 3"/>
          <p:cNvSpPr/>
          <p:nvPr/>
        </p:nvSpPr>
        <p:spPr>
          <a:xfrm>
            <a:off x="5864860" y="321437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菱形 7"/>
          <p:cNvSpPr/>
          <p:nvPr/>
        </p:nvSpPr>
        <p:spPr>
          <a:xfrm>
            <a:off x="5815965" y="436054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菱形 8"/>
          <p:cNvSpPr/>
          <p:nvPr/>
        </p:nvSpPr>
        <p:spPr>
          <a:xfrm>
            <a:off x="5815965" y="532384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菱形 9"/>
          <p:cNvSpPr/>
          <p:nvPr/>
        </p:nvSpPr>
        <p:spPr>
          <a:xfrm>
            <a:off x="5815965" y="628713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236220" y="3214370"/>
            <a:ext cx="5031740" cy="2245360"/>
          </a:xfrm>
          <a:prstGeom prst="rect">
            <a:avLst/>
          </a:prstGeom>
          <a:noFill/>
          <a:ln w="9525">
            <a:noFill/>
          </a:ln>
        </p:spPr>
        <p:txBody>
          <a:bodyPr wrap="square">
            <a:spAutoFit/>
          </a:bodyPr>
          <a:p>
            <a:pPr indent="406400"/>
            <a:r>
              <a:rPr lang="zh-CN" sz="2000">
                <a:solidFill>
                  <a:srgbClr val="000000"/>
                </a:solidFill>
                <a:latin typeface="微软雅黑" panose="020B0503020204020204" charset="-122"/>
                <a:ea typeface="微软雅黑" panose="020B0503020204020204" charset="-122"/>
                <a:cs typeface="微软雅黑" panose="020B0503020204020204" charset="-122"/>
              </a:rPr>
              <a:t>继续实施土壤污染防治行动计划，从源头控制新增土壤污染。“十四五”期间，受污染耕地安全利用率、污染地块安全利用率、一般工业固体废物综合处置利用率均达到省、州下达的要求。加强耕地土壤环境分类管理，开展重点行业企业用地土壤污染状况实地调查。</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nvSpPr>
        <p:spPr>
          <a:xfrm>
            <a:off x="6279515" y="6223635"/>
            <a:ext cx="5080000" cy="521970"/>
          </a:xfrm>
          <a:prstGeom prst="rect">
            <a:avLst/>
          </a:prstGeom>
          <a:noFill/>
          <a:ln w="9525">
            <a:noFill/>
          </a:ln>
        </p:spPr>
        <p:txBody>
          <a:bodyPr>
            <a:spAutoFit/>
          </a:bodyPr>
          <a:p>
            <a:pPr indent="0"/>
            <a:r>
              <a:rPr sz="1400" b="1">
                <a:latin typeface="Times New Roman" panose="02020603050405020304" charset="0"/>
                <a:ea typeface="宋体" panose="02010600030101010101" pitchFamily="2" charset="-122"/>
              </a:rPr>
              <a:t>强化土壤和地下水污染防治基础能力建设，增强土壤和地下水监测能力，提升土壤和地下水污染防治信息化管理及监管水平。</a:t>
            </a:r>
            <a:endParaRPr sz="1400" b="1">
              <a:latin typeface="Times New Roman" panose="02020603050405020304" charset="0"/>
              <a:ea typeface="宋体" panose="02010600030101010101" pitchFamily="2" charset="-122"/>
            </a:endParaRPr>
          </a:p>
        </p:txBody>
      </p:sp>
      <p:sp>
        <p:nvSpPr>
          <p:cNvPr id="18" name="文本框 17"/>
          <p:cNvSpPr txBox="1"/>
          <p:nvPr/>
        </p:nvSpPr>
        <p:spPr>
          <a:xfrm>
            <a:off x="6279515" y="2823210"/>
            <a:ext cx="5080000" cy="953135"/>
          </a:xfrm>
          <a:prstGeom prst="rect">
            <a:avLst/>
          </a:prstGeom>
          <a:noFill/>
          <a:ln w="9525">
            <a:noFill/>
          </a:ln>
        </p:spPr>
        <p:txBody>
          <a:bodyPr>
            <a:spAutoFit/>
          </a:bodyPr>
          <a:p>
            <a:pPr indent="0"/>
            <a:r>
              <a:rPr sz="1400" b="1">
                <a:latin typeface="Times New Roman" panose="02020603050405020304" charset="0"/>
                <a:ea typeface="宋体" panose="02010600030101010101" pitchFamily="2" charset="-122"/>
              </a:rPr>
              <a:t>持续推进受污染耕地安全利用和重度污染耕地严格管控，推广应用品种替代、水肥调控、土壤调理等技术，划定特定农产品严格管控区域，在受污染耕地严禁种植食用农产品；鼓励采取种植结构调整、退耕还林还草等措施</a:t>
            </a:r>
            <a:endParaRPr sz="1400" b="1">
              <a:latin typeface="Times New Roman" panose="02020603050405020304" charset="0"/>
              <a:ea typeface="宋体" panose="02010600030101010101" pitchFamily="2" charset="-122"/>
            </a:endParaRPr>
          </a:p>
        </p:txBody>
      </p:sp>
      <p:sp>
        <p:nvSpPr>
          <p:cNvPr id="19" name="文本框 18"/>
          <p:cNvSpPr txBox="1"/>
          <p:nvPr/>
        </p:nvSpPr>
        <p:spPr>
          <a:xfrm>
            <a:off x="6279515" y="1791970"/>
            <a:ext cx="5080000" cy="521970"/>
          </a:xfrm>
          <a:prstGeom prst="rect">
            <a:avLst/>
          </a:prstGeom>
          <a:noFill/>
          <a:ln w="9525">
            <a:noFill/>
          </a:ln>
        </p:spPr>
        <p:txBody>
          <a:bodyPr>
            <a:spAutoFit/>
          </a:bodyPr>
          <a:p>
            <a:pPr indent="0"/>
            <a:r>
              <a:rPr sz="1400" b="1">
                <a:latin typeface="Times New Roman" panose="02020603050405020304" charset="0"/>
                <a:ea typeface="宋体" panose="02010600030101010101" pitchFamily="2" charset="-122"/>
              </a:rPr>
              <a:t>加强工业企业风险源管理，加强跑冒滴漏检验检测，</a:t>
            </a:r>
            <a:endParaRPr sz="1400" b="1">
              <a:latin typeface="Times New Roman" panose="02020603050405020304" charset="0"/>
              <a:ea typeface="宋体" panose="02010600030101010101" pitchFamily="2" charset="-122"/>
            </a:endParaRPr>
          </a:p>
          <a:p>
            <a:pPr indent="0"/>
            <a:r>
              <a:rPr sz="1400" b="1">
                <a:latin typeface="Times New Roman" panose="02020603050405020304" charset="0"/>
                <a:ea typeface="宋体" panose="02010600030101010101" pitchFamily="2" charset="-122"/>
              </a:rPr>
              <a:t>加强事故风险防范措施，从源头控制污染源泄露。</a:t>
            </a:r>
            <a:endParaRPr sz="1400" b="1">
              <a:latin typeface="Times New Roman" panose="02020603050405020304" charset="0"/>
              <a:ea typeface="宋体" panose="02010600030101010101" pitchFamily="2" charset="-122"/>
            </a:endParaRPr>
          </a:p>
        </p:txBody>
      </p:sp>
      <p:sp>
        <p:nvSpPr>
          <p:cNvPr id="20" name="文本框 19"/>
          <p:cNvSpPr txBox="1"/>
          <p:nvPr/>
        </p:nvSpPr>
        <p:spPr>
          <a:xfrm>
            <a:off x="6358255" y="4089400"/>
            <a:ext cx="5161915" cy="7372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以用途变更为住宅、公共管理与公共服务用地的地块及腾退工矿企业用地为重点，依法开展土壤污染状况调查和风险评估，确保用地环境安全。</a:t>
            </a:r>
            <a:endParaRPr sz="1400" b="1">
              <a:latin typeface="Times New Roman" panose="02020603050405020304" charset="0"/>
              <a:ea typeface="宋体" panose="02010600030101010101" pitchFamily="2" charset="-122"/>
            </a:endParaRPr>
          </a:p>
        </p:txBody>
      </p:sp>
      <p:sp>
        <p:nvSpPr>
          <p:cNvPr id="21" name="文本框 20"/>
          <p:cNvSpPr txBox="1"/>
          <p:nvPr/>
        </p:nvSpPr>
        <p:spPr>
          <a:xfrm>
            <a:off x="6358255" y="5139690"/>
            <a:ext cx="5080000" cy="521970"/>
          </a:xfrm>
          <a:prstGeom prst="rect">
            <a:avLst/>
          </a:prstGeom>
          <a:noFill/>
          <a:ln w="9525">
            <a:noFill/>
          </a:ln>
        </p:spPr>
        <p:txBody>
          <a:bodyPr>
            <a:spAutoFit/>
          </a:bodyPr>
          <a:p>
            <a:pPr indent="0"/>
            <a:r>
              <a:rPr sz="1400" b="1">
                <a:latin typeface="Times New Roman" panose="02020603050405020304" charset="0"/>
                <a:ea typeface="宋体" panose="02010600030101010101" pitchFamily="2" charset="-122"/>
              </a:rPr>
              <a:t>推进工业集聚区、化学品生产企业、危险废物处置场、垃圾填埋场采取防渗漏等措施防止污染地下水。</a:t>
            </a:r>
            <a:endParaRPr sz="1400" b="1">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5.PNG幻灯片5"/>
          <p:cNvPicPr>
            <a:picLocks noChangeAspect="1"/>
          </p:cNvPicPr>
          <p:nvPr/>
        </p:nvPicPr>
        <p:blipFill>
          <a:blip r:embed="rId1"/>
          <a:srcRect/>
          <a:stretch>
            <a:fillRect/>
          </a:stretch>
        </p:blipFill>
        <p:spPr>
          <a:xfrm>
            <a:off x="0" y="-27622"/>
            <a:ext cx="12192000" cy="6855460"/>
          </a:xfrm>
          <a:prstGeom prst="rect">
            <a:avLst/>
          </a:prstGeom>
        </p:spPr>
      </p:pic>
      <p:sp>
        <p:nvSpPr>
          <p:cNvPr id="2" name="标题 1"/>
          <p:cNvSpPr>
            <a:spLocks noGrp="1"/>
          </p:cNvSpPr>
          <p:nvPr>
            <p:ph type="title"/>
          </p:nvPr>
        </p:nvSpPr>
        <p:spPr>
          <a:xfrm>
            <a:off x="141605" y="0"/>
            <a:ext cx="9289415" cy="948055"/>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0" y="655955"/>
            <a:ext cx="12192635" cy="6278880"/>
          </a:xfrm>
        </p:spPr>
        <p:txBody>
          <a:bodyPr/>
          <a:p>
            <a:endParaRPr lang="zh-CN" altLang="en-US" sz="3200"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五、</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 深入开展固体废物</a:t>
            </a:r>
            <a:endParaRPr lang="zh-CN" altLang="en-US" sz="3200" b="1">
              <a:solidFill>
                <a:schemeClr val="tx1"/>
              </a:solidFill>
              <a:effectLst>
                <a:outerShdw blurRad="38100" dist="19050" dir="2700000" algn="tl" rotWithShape="0">
                  <a:schemeClr val="dk1">
                    <a:alpha val="40000"/>
                  </a:schemeClr>
                </a:outerShdw>
              </a:effectLst>
              <a:sym typeface="+mn-ea"/>
            </a:endParaRPr>
          </a:p>
          <a:p>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污染防治攻坚行动</a:t>
            </a:r>
            <a:endParaRPr lang="zh-CN" altLang="en-US" sz="3200" b="1">
              <a:solidFill>
                <a:schemeClr val="tx1"/>
              </a:solidFill>
              <a:effectLst>
                <a:outerShdw blurRad="38100" dist="19050" dir="2700000" algn="tl" rotWithShape="0">
                  <a:schemeClr val="dk1">
                    <a:alpha val="40000"/>
                  </a:schemeClr>
                </a:outerShdw>
              </a:effectLst>
              <a:sym typeface="+mn-ea"/>
            </a:endParaRPr>
          </a:p>
        </p:txBody>
      </p:sp>
      <p:sp>
        <p:nvSpPr>
          <p:cNvPr id="5" name="减号 4"/>
          <p:cNvSpPr/>
          <p:nvPr/>
        </p:nvSpPr>
        <p:spPr>
          <a:xfrm>
            <a:off x="-718820" y="2209800"/>
            <a:ext cx="6661785" cy="384810"/>
          </a:xfrm>
          <a:prstGeom prst="mathMinus">
            <a:avLst>
              <a:gd name="adj1" fmla="val 2341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6"/>
                </a:solidFill>
              </a:ln>
              <a:solidFill>
                <a:schemeClr val="accent6"/>
              </a:solidFill>
            </a:endParaRPr>
          </a:p>
        </p:txBody>
      </p:sp>
      <p:cxnSp>
        <p:nvCxnSpPr>
          <p:cNvPr id="6" name="直接连接符 5"/>
          <p:cNvCxnSpPr/>
          <p:nvPr/>
        </p:nvCxnSpPr>
        <p:spPr>
          <a:xfrm>
            <a:off x="5549265" y="2024380"/>
            <a:ext cx="33655" cy="48336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菱形 6"/>
          <p:cNvSpPr/>
          <p:nvPr/>
        </p:nvSpPr>
        <p:spPr>
          <a:xfrm>
            <a:off x="5815965" y="195580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菱形 3"/>
          <p:cNvSpPr/>
          <p:nvPr/>
        </p:nvSpPr>
        <p:spPr>
          <a:xfrm>
            <a:off x="5828030" y="292735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菱形 7"/>
          <p:cNvSpPr/>
          <p:nvPr/>
        </p:nvSpPr>
        <p:spPr>
          <a:xfrm>
            <a:off x="5828030" y="381190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菱形 8"/>
          <p:cNvSpPr/>
          <p:nvPr/>
        </p:nvSpPr>
        <p:spPr>
          <a:xfrm>
            <a:off x="5828030" y="477139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菱形 9"/>
          <p:cNvSpPr/>
          <p:nvPr/>
        </p:nvSpPr>
        <p:spPr>
          <a:xfrm>
            <a:off x="5855970" y="591566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55575" y="3447415"/>
            <a:ext cx="5080000" cy="2245360"/>
          </a:xfrm>
          <a:prstGeom prst="rect">
            <a:avLst/>
          </a:prstGeom>
          <a:noFill/>
          <a:ln w="9525">
            <a:noFill/>
          </a:ln>
        </p:spPr>
        <p:txBody>
          <a:bodyPr>
            <a:spAutoFit/>
          </a:bodyPr>
          <a:p>
            <a:pPr indent="0"/>
            <a:r>
              <a:rPr lang="en-US" altLang="zh-CN" sz="2000" b="1">
                <a:ea typeface="宋体" panose="02010600030101010101" pitchFamily="2" charset="-122"/>
              </a:rPr>
              <a:t>         </a:t>
            </a:r>
            <a:r>
              <a:rPr lang="zh-CN" sz="2000" b="1">
                <a:ea typeface="宋体" panose="02010600030101010101" pitchFamily="2" charset="-122"/>
              </a:rPr>
              <a:t>到2025年，全市在固体废物重点领域和关键环节取得明显进展，大宗工业固体废物贮存处置总量趋零增长、主要农业废弃物全量利用、生活垃圾减量化资源化水平全面提升、危险废物全面安全管控，非法转移倾倒固体废物事件零发生，培育一批固体废物资源化利用骨干企</a:t>
            </a:r>
            <a:r>
              <a:rPr lang="zh-CN" sz="2000" b="1">
                <a:ea typeface="宋体" panose="02010600030101010101" pitchFamily="2" charset="-122"/>
              </a:rPr>
              <a:t>业。</a:t>
            </a:r>
            <a:endParaRPr lang="zh-CN" altLang="en-US" sz="2000" b="1"/>
          </a:p>
        </p:txBody>
      </p:sp>
      <p:sp>
        <p:nvSpPr>
          <p:cNvPr id="20" name="文本框 19"/>
          <p:cNvSpPr txBox="1"/>
          <p:nvPr/>
        </p:nvSpPr>
        <p:spPr>
          <a:xfrm>
            <a:off x="6322695" y="2715260"/>
            <a:ext cx="5161915" cy="7372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实施生活垃圾强制分类，到2025年底，都匀市的生活垃圾分类收集率达35%以上。加快推进公共机构生活垃圾分类工作，对可回收垃圾、有害垃圾、厨余垃圾分类处置</a:t>
            </a:r>
            <a:r>
              <a:rPr lang="zh-CN" sz="1400" b="1">
                <a:latin typeface="Times New Roman" panose="02020603050405020304" charset="0"/>
                <a:ea typeface="宋体" panose="02010600030101010101" pitchFamily="2" charset="-122"/>
              </a:rPr>
              <a:t>。</a:t>
            </a:r>
            <a:endParaRPr lang="zh-CN" sz="1400" b="1">
              <a:latin typeface="Times New Roman" panose="02020603050405020304" charset="0"/>
              <a:ea typeface="宋体" panose="02010600030101010101" pitchFamily="2" charset="-122"/>
            </a:endParaRPr>
          </a:p>
        </p:txBody>
      </p:sp>
      <p:sp>
        <p:nvSpPr>
          <p:cNvPr id="12" name="文本框 11"/>
          <p:cNvSpPr txBox="1"/>
          <p:nvPr/>
        </p:nvSpPr>
        <p:spPr>
          <a:xfrm>
            <a:off x="6303645" y="4500880"/>
            <a:ext cx="5161915" cy="7372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新建处理能力200吨/天的厨余垃圾处理设施，建设相应收运系统及主体工程，配套公用工程及生活服务设施等。新建处理能力50吨/天的粪便处理设施。</a:t>
            </a:r>
            <a:endParaRPr sz="1400" b="1">
              <a:latin typeface="Times New Roman" panose="02020603050405020304" charset="0"/>
              <a:ea typeface="宋体" panose="02010600030101010101" pitchFamily="2" charset="-122"/>
            </a:endParaRPr>
          </a:p>
        </p:txBody>
      </p:sp>
      <p:sp>
        <p:nvSpPr>
          <p:cNvPr id="13" name="文本框 12"/>
          <p:cNvSpPr txBox="1"/>
          <p:nvPr/>
        </p:nvSpPr>
        <p:spPr>
          <a:xfrm>
            <a:off x="6359525" y="5535930"/>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在都匀市10个乡（镇）办事处30户及以上自然村寨前端保洁生活垃圾收运120个试点设施建设，投放密封式垃圾箱500个，配备生活垃圾收运车辆10辆。新建洛邦、大坪、东冲3座压缩式垃圾转运站及相应配套设施。</a:t>
            </a:r>
            <a:endParaRPr sz="1400" b="1">
              <a:latin typeface="Times New Roman" panose="02020603050405020304" charset="0"/>
              <a:ea typeface="宋体" panose="02010600030101010101" pitchFamily="2" charset="-122"/>
            </a:endParaRPr>
          </a:p>
        </p:txBody>
      </p:sp>
      <p:sp>
        <p:nvSpPr>
          <p:cNvPr id="14" name="文本框 13"/>
          <p:cNvSpPr txBox="1"/>
          <p:nvPr/>
        </p:nvSpPr>
        <p:spPr>
          <a:xfrm>
            <a:off x="6326505" y="1684020"/>
            <a:ext cx="5161915" cy="7372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推进大宗工业固体废物综合利用。支持脱硫石膏、</a:t>
            </a:r>
            <a:endParaRPr sz="1400" b="1">
              <a:latin typeface="Times New Roman" panose="02020603050405020304" charset="0"/>
              <a:ea typeface="宋体" panose="02010600030101010101" pitchFamily="2" charset="-122"/>
            </a:endParaRPr>
          </a:p>
          <a:p>
            <a:pPr indent="0"/>
            <a:r>
              <a:rPr sz="1400" b="1">
                <a:latin typeface="Times New Roman" panose="02020603050405020304" charset="0"/>
                <a:ea typeface="宋体" panose="02010600030101010101" pitchFamily="2" charset="-122"/>
              </a:rPr>
              <a:t>粉煤灰、尾矿等大宗固体废物的利用处置规模化、产业化项目落地，引进培育一批工业固体废弃物资源利用处置示范企业。</a:t>
            </a:r>
            <a:endParaRPr sz="1400" b="1">
              <a:latin typeface="Times New Roman" panose="02020603050405020304" charset="0"/>
              <a:ea typeface="宋体" panose="02010600030101010101" pitchFamily="2" charset="-122"/>
            </a:endParaRPr>
          </a:p>
        </p:txBody>
      </p:sp>
      <p:sp>
        <p:nvSpPr>
          <p:cNvPr id="15" name="文本框 14"/>
          <p:cNvSpPr txBox="1"/>
          <p:nvPr/>
        </p:nvSpPr>
        <p:spPr>
          <a:xfrm>
            <a:off x="6363970" y="3608070"/>
            <a:ext cx="5161915" cy="7372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推进社会源危险废物回收试点工作，建立废铅蓄电池、废机油、废旧电子产品、废弃机动车等回收网络，开展废弃荧光灯管和含汞电池分类回收和处理。</a:t>
            </a:r>
            <a:endParaRPr sz="1400" b="1">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4.PNG幻灯片4"/>
          <p:cNvPicPr>
            <a:picLocks noChangeAspect="1"/>
          </p:cNvPicPr>
          <p:nvPr/>
        </p:nvPicPr>
        <p:blipFill>
          <a:blip r:embed="rId1"/>
          <a:srcRect/>
          <a:stretch>
            <a:fillRect/>
          </a:stretch>
        </p:blipFill>
        <p:spPr>
          <a:xfrm>
            <a:off x="0" y="-27622"/>
            <a:ext cx="12192000" cy="6855460"/>
          </a:xfrm>
          <a:prstGeom prst="rect">
            <a:avLst/>
          </a:prstGeom>
        </p:spPr>
      </p:pic>
      <p:sp>
        <p:nvSpPr>
          <p:cNvPr id="2" name="标题 1"/>
          <p:cNvSpPr>
            <a:spLocks noGrp="1"/>
          </p:cNvSpPr>
          <p:nvPr>
            <p:ph type="title"/>
          </p:nvPr>
        </p:nvSpPr>
        <p:spPr>
          <a:xfrm>
            <a:off x="141605" y="0"/>
            <a:ext cx="9289415" cy="948055"/>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141605" y="679450"/>
            <a:ext cx="12049760" cy="6178550"/>
          </a:xfrm>
        </p:spPr>
        <p:txBody>
          <a:bodyPr/>
          <a:p>
            <a:endParaRPr lang="zh-CN" altLang="en-US" sz="3200"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六、开展噪声污染防治</a:t>
            </a:r>
            <a:endParaRPr lang="zh-CN" altLang="en-US" sz="3200"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 </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推进声环境质量稳定</a:t>
            </a:r>
            <a:endParaRPr lang="zh-CN" altLang="en-US" sz="3200" b="1">
              <a:solidFill>
                <a:schemeClr val="tx1"/>
              </a:solidFill>
              <a:effectLst>
                <a:outerShdw blurRad="38100" dist="19050" dir="2700000" algn="tl" rotWithShape="0">
                  <a:schemeClr val="dk1">
                    <a:alpha val="40000"/>
                  </a:schemeClr>
                </a:outerShdw>
              </a:effectLst>
              <a:sym typeface="+mn-ea"/>
            </a:endParaRPr>
          </a:p>
        </p:txBody>
      </p:sp>
      <p:sp>
        <p:nvSpPr>
          <p:cNvPr id="5" name="减号 4"/>
          <p:cNvSpPr/>
          <p:nvPr/>
        </p:nvSpPr>
        <p:spPr>
          <a:xfrm>
            <a:off x="-744220" y="2209800"/>
            <a:ext cx="6661785" cy="384810"/>
          </a:xfrm>
          <a:prstGeom prst="mathMinus">
            <a:avLst>
              <a:gd name="adj1" fmla="val 2341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a:off x="5549265" y="2024380"/>
            <a:ext cx="33655" cy="48336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菱形 6"/>
          <p:cNvSpPr/>
          <p:nvPr/>
        </p:nvSpPr>
        <p:spPr>
          <a:xfrm>
            <a:off x="5815965" y="240030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菱形 7"/>
          <p:cNvSpPr/>
          <p:nvPr/>
        </p:nvSpPr>
        <p:spPr>
          <a:xfrm>
            <a:off x="5815965" y="404812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菱形 9"/>
          <p:cNvSpPr/>
          <p:nvPr/>
        </p:nvSpPr>
        <p:spPr>
          <a:xfrm>
            <a:off x="5861050" y="575818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46355" y="3196272"/>
            <a:ext cx="5080000" cy="2553335"/>
          </a:xfrm>
          <a:prstGeom prst="rect">
            <a:avLst/>
          </a:prstGeom>
          <a:noFill/>
          <a:ln w="9525">
            <a:noFill/>
          </a:ln>
        </p:spPr>
        <p:txBody>
          <a:bodyPr>
            <a:spAutoFit/>
          </a:bodyPr>
          <a:p>
            <a:pPr indent="0"/>
            <a:r>
              <a:rPr lang="en-US" altLang="zh-CN" sz="2000" b="1">
                <a:ea typeface="宋体" panose="02010600030101010101" pitchFamily="2" charset="-122"/>
              </a:rPr>
              <a:t>         </a:t>
            </a:r>
            <a:r>
              <a:rPr lang="zh-CN" sz="2000">
                <a:latin typeface="微软雅黑" panose="020B0503020204020204" charset="-122"/>
                <a:ea typeface="微软雅黑" panose="020B0503020204020204" charset="-122"/>
              </a:rPr>
              <a:t>依据声环境功能区划对声环境质量监测点位优化调整，定期组织开展功能区声环境监测，评价声环境功能区监测点位的昼间和夜间达标情况。根据声环境功能区监测评价结果，从噪声源、传播途径、噪声防护等方面综合分析超标原因，结合城市总体规划，制定声环境质量改善计划方案，为环境噪声污染防治和城市环境噪声管理提供依据。</a:t>
            </a:r>
            <a:endParaRPr lang="zh-CN" sz="2000">
              <a:latin typeface="微软雅黑" panose="020B0503020204020204" charset="-122"/>
              <a:ea typeface="微软雅黑" panose="020B0503020204020204" charset="-122"/>
            </a:endParaRPr>
          </a:p>
        </p:txBody>
      </p:sp>
      <p:sp>
        <p:nvSpPr>
          <p:cNvPr id="20" name="文本框 19"/>
          <p:cNvSpPr txBox="1"/>
          <p:nvPr/>
        </p:nvSpPr>
        <p:spPr>
          <a:xfrm>
            <a:off x="6279515" y="2103120"/>
            <a:ext cx="5161915" cy="7372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防止工业噪声污染，工业企业应当合理布局生产设施、改进生产工艺、使用低噪声设备，采取消声、隔声减振等措施，消除或者减轻噪声对周围生活环境的影响。</a:t>
            </a:r>
            <a:endParaRPr sz="1400" b="1">
              <a:latin typeface="Times New Roman" panose="02020603050405020304" charset="0"/>
              <a:ea typeface="宋体" panose="02010600030101010101" pitchFamily="2" charset="-122"/>
            </a:endParaRPr>
          </a:p>
        </p:txBody>
      </p:sp>
      <p:sp>
        <p:nvSpPr>
          <p:cNvPr id="12" name="文本框 11"/>
          <p:cNvSpPr txBox="1"/>
          <p:nvPr/>
        </p:nvSpPr>
        <p:spPr>
          <a:xfrm>
            <a:off x="6345555" y="3668395"/>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加强居住区社会生活噪声污染防控，强化部门联合执法，重点加强餐饮业、营业性文化娱乐场所、商业经营活动噪声污染源控制管理，强化社区复合型噪声污染监管，重点查处噪声敏感区噪声违法行为。</a:t>
            </a:r>
            <a:endParaRPr sz="1400" b="1">
              <a:latin typeface="Times New Roman" panose="02020603050405020304" charset="0"/>
              <a:ea typeface="宋体" panose="02010600030101010101" pitchFamily="2" charset="-122"/>
            </a:endParaRPr>
          </a:p>
        </p:txBody>
      </p:sp>
      <p:sp>
        <p:nvSpPr>
          <p:cNvPr id="13" name="文本框 12"/>
          <p:cNvSpPr txBox="1"/>
          <p:nvPr/>
        </p:nvSpPr>
        <p:spPr>
          <a:xfrm>
            <a:off x="6370320" y="5449570"/>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强化机动车、铁路等交通噪声污染管控，加强机动车违章鸣号的执法监管，规范车辆行驶线路，优化设置交通标志和道路减速设施，增设机动车禁鸣标志牌，禁止货车和运渣车穿行居住区</a:t>
            </a:r>
            <a:r>
              <a:rPr lang="zh-CN" sz="1400" b="1">
                <a:latin typeface="Times New Roman" panose="02020603050405020304" charset="0"/>
                <a:ea typeface="宋体" panose="02010600030101010101" pitchFamily="2" charset="-122"/>
              </a:rPr>
              <a:t>。</a:t>
            </a:r>
            <a:endParaRPr lang="zh-CN" sz="1400" b="1">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5.PNG幻灯片5"/>
          <p:cNvPicPr>
            <a:picLocks noChangeAspect="1"/>
          </p:cNvPicPr>
          <p:nvPr/>
        </p:nvPicPr>
        <p:blipFill>
          <a:blip r:embed="rId1"/>
          <a:srcRect/>
          <a:stretch>
            <a:fillRect/>
          </a:stretch>
        </p:blipFill>
        <p:spPr>
          <a:xfrm>
            <a:off x="-317" y="-27622"/>
            <a:ext cx="12191365" cy="6855460"/>
          </a:xfrm>
          <a:prstGeom prst="rect">
            <a:avLst/>
          </a:prstGeom>
        </p:spPr>
      </p:pic>
      <p:sp>
        <p:nvSpPr>
          <p:cNvPr id="2" name="标题 1"/>
          <p:cNvSpPr>
            <a:spLocks noGrp="1"/>
          </p:cNvSpPr>
          <p:nvPr>
            <p:ph type="title"/>
          </p:nvPr>
        </p:nvSpPr>
        <p:spPr>
          <a:xfrm>
            <a:off x="0" y="-254000"/>
            <a:ext cx="9431020" cy="910590"/>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0" y="655955"/>
            <a:ext cx="12191365" cy="6278880"/>
          </a:xfrm>
        </p:spPr>
        <p:txBody>
          <a:bodyPr/>
          <a:p>
            <a:endParaRPr lang="zh-CN" altLang="en-US" sz="3200"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七、保护农业农村生态环境</a:t>
            </a:r>
            <a:endParaRPr lang="zh-CN" altLang="en-US" sz="3200" b="1">
              <a:solidFill>
                <a:schemeClr val="tx1"/>
              </a:solidFill>
              <a:effectLst>
                <a:outerShdw blurRad="38100" dist="19050" dir="2700000" algn="tl" rotWithShape="0">
                  <a:schemeClr val="dk1">
                    <a:alpha val="40000"/>
                  </a:schemeClr>
                </a:outerShdw>
              </a:effectLst>
              <a:sym typeface="+mn-ea"/>
            </a:endParaRPr>
          </a:p>
          <a:p>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推进乡村振兴</a:t>
            </a:r>
            <a:endParaRPr lang="zh-CN" altLang="en-US" sz="3200" b="1">
              <a:solidFill>
                <a:schemeClr val="tx1"/>
              </a:solidFill>
              <a:effectLst>
                <a:outerShdw blurRad="38100" dist="19050" dir="2700000" algn="tl" rotWithShape="0">
                  <a:schemeClr val="dk1">
                    <a:alpha val="40000"/>
                  </a:schemeClr>
                </a:outerShdw>
              </a:effectLst>
              <a:sym typeface="+mn-ea"/>
            </a:endParaRPr>
          </a:p>
        </p:txBody>
      </p:sp>
      <p:sp>
        <p:nvSpPr>
          <p:cNvPr id="5" name="减号 4"/>
          <p:cNvSpPr/>
          <p:nvPr/>
        </p:nvSpPr>
        <p:spPr>
          <a:xfrm>
            <a:off x="-656590" y="2400300"/>
            <a:ext cx="6661785" cy="384810"/>
          </a:xfrm>
          <a:prstGeom prst="mathMinus">
            <a:avLst>
              <a:gd name="adj1" fmla="val 2341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a:off x="5549265" y="2024380"/>
            <a:ext cx="33655" cy="48336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菱形 6"/>
          <p:cNvSpPr/>
          <p:nvPr/>
        </p:nvSpPr>
        <p:spPr>
          <a:xfrm>
            <a:off x="5815965" y="240030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菱形 3"/>
          <p:cNvSpPr/>
          <p:nvPr/>
        </p:nvSpPr>
        <p:spPr>
          <a:xfrm>
            <a:off x="5815965" y="344868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菱形 8"/>
          <p:cNvSpPr/>
          <p:nvPr/>
        </p:nvSpPr>
        <p:spPr>
          <a:xfrm>
            <a:off x="5815965" y="475996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菱形 9"/>
          <p:cNvSpPr/>
          <p:nvPr/>
        </p:nvSpPr>
        <p:spPr>
          <a:xfrm>
            <a:off x="5861050" y="582866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34620" y="3323908"/>
            <a:ext cx="5080000" cy="1630045"/>
          </a:xfrm>
          <a:prstGeom prst="rect">
            <a:avLst/>
          </a:prstGeom>
          <a:noFill/>
          <a:ln w="9525">
            <a:noFill/>
          </a:ln>
        </p:spPr>
        <p:txBody>
          <a:bodyPr>
            <a:spAutoFit/>
          </a:bodyPr>
          <a:p>
            <a:pPr indent="406400"/>
            <a:r>
              <a:rPr lang="zh-CN" sz="2000">
                <a:latin typeface="微软雅黑" panose="020B0503020204020204" charset="-122"/>
                <a:ea typeface="微软雅黑" panose="020B0503020204020204" charset="-122"/>
                <a:cs typeface="微软雅黑" panose="020B0503020204020204" charset="-122"/>
              </a:rPr>
              <a:t>结合农村改厕、水生态治理、村庄建设、乡村旅游、乡村振兴战略等，持续整治农村人居环境，实现全市行政村环境整治覆盖。到2025年，农村人居环境明显改善，村庄环境基本干净整洁有序。</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6279515" y="2128520"/>
            <a:ext cx="5161915" cy="7372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因地制宜采用污染治理与资源利用相结合、工程措施与生态措施相结合、集中与分散相结合的建设模式和处理工艺推进农村生活污水治理规划实施。</a:t>
            </a:r>
            <a:endParaRPr lang="zh-CN" altLang="en-US" sz="1400" b="1">
              <a:latin typeface="Times New Roman" panose="02020603050405020304" charset="0"/>
              <a:ea typeface="宋体" panose="02010600030101010101" pitchFamily="2" charset="-122"/>
            </a:endParaRPr>
          </a:p>
        </p:txBody>
      </p:sp>
      <p:sp>
        <p:nvSpPr>
          <p:cNvPr id="11" name="文本框 10"/>
          <p:cNvSpPr txBox="1"/>
          <p:nvPr/>
        </p:nvSpPr>
        <p:spPr>
          <a:xfrm>
            <a:off x="6279515" y="3180715"/>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推进农村生活垃圾处置设施建设，建立长效管理机制，逐步推进垃圾处理设施的统一规划、统一建设、统一管理，提高垃圾有效处理水平。2025年，实现农村生活垃圾收集处理率达到85%以上。</a:t>
            </a:r>
            <a:endParaRPr sz="1400" b="1">
              <a:latin typeface="Times New Roman" panose="02020603050405020304" charset="0"/>
              <a:ea typeface="宋体" panose="02010600030101010101" pitchFamily="2" charset="-122"/>
            </a:endParaRPr>
          </a:p>
        </p:txBody>
      </p:sp>
      <p:sp>
        <p:nvSpPr>
          <p:cNvPr id="12" name="文本框 11"/>
          <p:cNvSpPr txBox="1"/>
          <p:nvPr/>
        </p:nvSpPr>
        <p:spPr>
          <a:xfrm>
            <a:off x="6339840" y="4488815"/>
            <a:ext cx="5161915" cy="7372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显著提高农村集中供水率、自来水普及率、供水保障率和水质达标率。进一步完善农村环保设施建设，使饮用水源保护区内农村污染治理水平得到明显改善和提高，减轻农业面源污染。</a:t>
            </a:r>
            <a:endParaRPr sz="1400" b="1">
              <a:latin typeface="Times New Roman" panose="02020603050405020304" charset="0"/>
              <a:ea typeface="宋体" panose="02010600030101010101" pitchFamily="2" charset="-122"/>
            </a:endParaRPr>
          </a:p>
        </p:txBody>
      </p:sp>
      <p:sp>
        <p:nvSpPr>
          <p:cNvPr id="14" name="文本框 13"/>
          <p:cNvSpPr txBox="1"/>
          <p:nvPr/>
        </p:nvSpPr>
        <p:spPr>
          <a:xfrm>
            <a:off x="6370320" y="5449570"/>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积极推广节肥、节药、节水和清洁生产技术，严格执行化肥、农药等农业投入品质量标准，严格控制高毒高风险农药使用，推进有机肥替代化肥、病虫害绿色防控替代化学防治和废弃农膜回收。</a:t>
            </a:r>
            <a:endParaRPr sz="1400" b="1">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2.PNG幻灯片2"/>
          <p:cNvPicPr>
            <a:picLocks noChangeAspect="1"/>
          </p:cNvPicPr>
          <p:nvPr/>
        </p:nvPicPr>
        <p:blipFill>
          <a:blip r:embed="rId1"/>
          <a:srcRect/>
          <a:stretch>
            <a:fillRect/>
          </a:stretch>
        </p:blipFill>
        <p:spPr>
          <a:xfrm>
            <a:off x="0" y="-317"/>
            <a:ext cx="12192000" cy="6855460"/>
          </a:xfrm>
          <a:prstGeom prst="rect">
            <a:avLst/>
          </a:prstGeom>
        </p:spPr>
      </p:pic>
      <p:sp>
        <p:nvSpPr>
          <p:cNvPr id="3" name="文本占位符 2"/>
          <p:cNvSpPr>
            <a:spLocks noGrp="1"/>
          </p:cNvSpPr>
          <p:nvPr>
            <p:ph type="body" idx="1"/>
          </p:nvPr>
        </p:nvSpPr>
        <p:spPr>
          <a:xfrm>
            <a:off x="643890" y="895350"/>
            <a:ext cx="10904220" cy="4739640"/>
          </a:xfrm>
        </p:spPr>
        <p:txBody>
          <a:bodyPr>
            <a:normAutofit fontScale="25000"/>
            <a:scene3d>
              <a:camera prst="orthographicFront"/>
              <a:lightRig rig="threePt" dir="t"/>
            </a:scene3d>
          </a:bodyPr>
          <a:p>
            <a:endParaRPr lang="zh-CN" altLang="en-US">
              <a:solidFill>
                <a:schemeClr val="tx1"/>
              </a:solidFill>
              <a:sym typeface="+mn-ea"/>
            </a:endParaRPr>
          </a:p>
          <a:p>
            <a:pPr fontAlgn="auto">
              <a:lnSpc>
                <a:spcPts val="3500"/>
              </a:lnSpc>
            </a:pPr>
            <a:r>
              <a:rPr lang="zh-CN" altLang="en-US">
                <a:ln w="10160">
                  <a:solidFill>
                    <a:schemeClr val="tx1"/>
                  </a:solidFill>
                  <a:prstDash val="solid"/>
                </a:ln>
                <a:solidFill>
                  <a:schemeClr val="tx1"/>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a:ln w="10160">
                  <a:solidFill>
                    <a:schemeClr val="tx1"/>
                  </a:solidFill>
                  <a:prstDash val="solid"/>
                </a:ln>
                <a:solidFill>
                  <a:schemeClr val="tx1"/>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7200">
                <a:ln w="10160">
                  <a:solidFill>
                    <a:schemeClr val="tx1"/>
                  </a:solidFill>
                  <a:prstDash val="solid"/>
                </a:ln>
                <a:solidFill>
                  <a:schemeClr val="tx1"/>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7200">
                <a:ln w="10160">
                  <a:solidFill>
                    <a:schemeClr val="tx1"/>
                  </a:solidFill>
                  <a:prstDash val="solid"/>
                </a:ln>
                <a:solidFill>
                  <a:schemeClr val="tx1"/>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《都匀市“十四五”时期生态环境保护规划》</a:t>
            </a:r>
            <a:r>
              <a:rPr lang="en-US" altLang="zh-CN" sz="7200">
                <a:ln w="10160">
                  <a:solidFill>
                    <a:schemeClr val="tx1"/>
                  </a:solidFill>
                  <a:prstDash val="solid"/>
                </a:ln>
                <a:solidFill>
                  <a:schemeClr val="tx1"/>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7200">
                <a:ln w="10160">
                  <a:solidFill>
                    <a:schemeClr val="tx1"/>
                  </a:solidFill>
                  <a:prstDash val="solid"/>
                </a:ln>
                <a:solidFill>
                  <a:schemeClr val="tx1"/>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经都匀市十三届人大常委会第五十四次会议通过，《规划》根据《都匀市国民经济和社会发展第十四个五年规划纲要和二〇三五年远景目标》和《黔南州“十四五”时期生态环境保护规划》编制。目的是贯彻落实习近平生态文明思想和习近平总书记对贵州工作重要指示精神，深入推进大生态战略，推进“四新”“四化”作为重大政治责任，立足新发展阶段、贯彻新发展理念、融入新发展格局，在巩固污染防治攻坚战阶段成果的基础上，深入打好污染防治攻坚战，持续推进结构调整和绿色发展，巩固改善生态环境质量，加强山水林田湖草系统保护，加快推进生态环境治理体系和治理能力现代化，为美丽中国建设起好步开好局，为全面开启社会主义现代化建设新征程奠定生态环境基础。规划明确了都匀市“十四五”时期（2021-2025年）生态环境保护的总体思路、主要目标、主要任务和重点工程，为都匀“十四五”期间生态环境保护工作提供指导。</a:t>
            </a:r>
            <a:endParaRPr lang="zh-CN" altLang="en-US" sz="7200">
              <a:ln w="10160">
                <a:solidFill>
                  <a:schemeClr val="tx1"/>
                </a:solidFill>
                <a:prstDash val="solid"/>
              </a:ln>
              <a:solidFill>
                <a:schemeClr val="tx1"/>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4.PNG幻灯片4"/>
          <p:cNvPicPr>
            <a:picLocks noChangeAspect="1"/>
          </p:cNvPicPr>
          <p:nvPr/>
        </p:nvPicPr>
        <p:blipFill>
          <a:blip r:embed="rId1"/>
          <a:srcRect/>
          <a:stretch>
            <a:fillRect/>
          </a:stretch>
        </p:blipFill>
        <p:spPr>
          <a:xfrm>
            <a:off x="-635" y="-27622"/>
            <a:ext cx="12192000" cy="6855460"/>
          </a:xfrm>
          <a:prstGeom prst="rect">
            <a:avLst/>
          </a:prstGeom>
        </p:spPr>
      </p:pic>
      <p:sp>
        <p:nvSpPr>
          <p:cNvPr id="2" name="标题 1"/>
          <p:cNvSpPr>
            <a:spLocks noGrp="1"/>
          </p:cNvSpPr>
          <p:nvPr>
            <p:ph type="title"/>
          </p:nvPr>
        </p:nvSpPr>
        <p:spPr>
          <a:xfrm>
            <a:off x="0" y="-254000"/>
            <a:ext cx="9431020" cy="910590"/>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0" y="655955"/>
            <a:ext cx="12191365" cy="6278880"/>
          </a:xfrm>
        </p:spPr>
        <p:txBody>
          <a:bodyPr/>
          <a:p>
            <a:endParaRPr lang="zh-CN" altLang="en-US" sz="3200"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八、加强环境风险应急管理</a:t>
            </a:r>
            <a:endParaRPr lang="zh-CN" altLang="en-US" sz="3200"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 </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完善风险防控体系</a:t>
            </a:r>
            <a:endParaRPr lang="zh-CN" altLang="en-US" sz="3200" b="1">
              <a:solidFill>
                <a:schemeClr val="tx1"/>
              </a:solidFill>
              <a:effectLst>
                <a:outerShdw blurRad="38100" dist="19050" dir="2700000" algn="tl" rotWithShape="0">
                  <a:schemeClr val="dk1">
                    <a:alpha val="40000"/>
                  </a:schemeClr>
                </a:outerShdw>
              </a:effectLst>
              <a:sym typeface="+mn-ea"/>
            </a:endParaRPr>
          </a:p>
        </p:txBody>
      </p:sp>
      <p:sp>
        <p:nvSpPr>
          <p:cNvPr id="5" name="减号 4"/>
          <p:cNvSpPr/>
          <p:nvPr/>
        </p:nvSpPr>
        <p:spPr>
          <a:xfrm>
            <a:off x="-744220" y="2400300"/>
            <a:ext cx="6661785" cy="384810"/>
          </a:xfrm>
          <a:prstGeom prst="mathMinus">
            <a:avLst>
              <a:gd name="adj1" fmla="val 2341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6"/>
              </a:solidFill>
            </a:endParaRPr>
          </a:p>
        </p:txBody>
      </p:sp>
      <p:cxnSp>
        <p:nvCxnSpPr>
          <p:cNvPr id="6" name="直接连接符 5"/>
          <p:cNvCxnSpPr/>
          <p:nvPr/>
        </p:nvCxnSpPr>
        <p:spPr>
          <a:xfrm>
            <a:off x="5549265" y="2024380"/>
            <a:ext cx="33655" cy="4833620"/>
          </a:xfrm>
          <a:prstGeom prst="line">
            <a:avLst/>
          </a:prstGeom>
        </p:spPr>
        <p:style>
          <a:lnRef idx="1">
            <a:schemeClr val="accent1"/>
          </a:lnRef>
          <a:fillRef idx="0">
            <a:schemeClr val="accent1"/>
          </a:fillRef>
          <a:effectRef idx="0">
            <a:schemeClr val="accent1"/>
          </a:effectRef>
          <a:fontRef idx="minor">
            <a:schemeClr val="tx1"/>
          </a:fontRef>
        </p:style>
      </p:cxnSp>
      <p:sp>
        <p:nvSpPr>
          <p:cNvPr id="7" name="菱形 6"/>
          <p:cNvSpPr/>
          <p:nvPr/>
        </p:nvSpPr>
        <p:spPr>
          <a:xfrm>
            <a:off x="5815965" y="2400300"/>
            <a:ext cx="230505" cy="194310"/>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菱形 3"/>
          <p:cNvSpPr/>
          <p:nvPr/>
        </p:nvSpPr>
        <p:spPr>
          <a:xfrm>
            <a:off x="5815965" y="344868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菱形 8"/>
          <p:cNvSpPr/>
          <p:nvPr/>
        </p:nvSpPr>
        <p:spPr>
          <a:xfrm>
            <a:off x="5815965" y="475996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菱形 9"/>
          <p:cNvSpPr/>
          <p:nvPr/>
        </p:nvSpPr>
        <p:spPr>
          <a:xfrm>
            <a:off x="5815965" y="595947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34620" y="3324225"/>
            <a:ext cx="5181600" cy="1322070"/>
          </a:xfrm>
          <a:prstGeom prst="rect">
            <a:avLst/>
          </a:prstGeom>
          <a:noFill/>
          <a:ln w="9525">
            <a:noFill/>
          </a:ln>
        </p:spPr>
        <p:txBody>
          <a:bodyPr wrap="square">
            <a:spAutoFit/>
          </a:bodyPr>
          <a:p>
            <a:pPr indent="406400"/>
            <a:r>
              <a:rPr lang="zh-CN" sz="2000">
                <a:latin typeface="微软雅黑" panose="020B0503020204020204" charset="-122"/>
                <a:ea typeface="微软雅黑" panose="020B0503020204020204" charset="-122"/>
              </a:rPr>
              <a:t>坚持预防为主，完善以企业为主体的环境风险防控体系，进一步优化产业布局，加强协调联动，提升应急救援能力，实施全过程管控，有效应对重点领域重大环境风险。</a:t>
            </a:r>
            <a:endParaRPr lang="zh-CN" sz="2000">
              <a:latin typeface="微软雅黑" panose="020B0503020204020204" charset="-122"/>
              <a:ea typeface="微软雅黑" panose="020B0503020204020204" charset="-122"/>
            </a:endParaRPr>
          </a:p>
        </p:txBody>
      </p:sp>
      <p:sp>
        <p:nvSpPr>
          <p:cNvPr id="13" name="文本框 12"/>
          <p:cNvSpPr txBox="1"/>
          <p:nvPr/>
        </p:nvSpPr>
        <p:spPr>
          <a:xfrm>
            <a:off x="6279515" y="2128520"/>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系统开展工业园区、重点行业等的环境风险隐患排查和环境风险源调查，完善全市环境隐患及风险源数据库</a:t>
            </a:r>
            <a:r>
              <a:rPr lang="zh-CN" sz="1400" b="1">
                <a:latin typeface="Times New Roman" panose="02020603050405020304" charset="0"/>
                <a:ea typeface="宋体" panose="02010600030101010101" pitchFamily="2" charset="-122"/>
              </a:rPr>
              <a:t>。建立健全跨区域、跨部门、跨行业环境风险联防联控机制。完成全市突发环境事件应急预案编修。</a:t>
            </a:r>
            <a:endParaRPr lang="zh-CN" sz="1400" b="1">
              <a:latin typeface="Times New Roman" panose="02020603050405020304" charset="0"/>
              <a:ea typeface="宋体" panose="02010600030101010101" pitchFamily="2" charset="-122"/>
            </a:endParaRPr>
          </a:p>
        </p:txBody>
      </p:sp>
      <p:sp>
        <p:nvSpPr>
          <p:cNvPr id="11" name="文本框 10"/>
          <p:cNvSpPr txBox="1"/>
          <p:nvPr/>
        </p:nvSpPr>
        <p:spPr>
          <a:xfrm>
            <a:off x="6279515" y="3180715"/>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组建包括应急检测、危险化学品及固体废物处置、核与辐射处置等不同类别的专家队伍，构建专家技术支持体系，形成面向环境风险的定期与不定期相结合的动态评估机制，以及针对突发环境事件的应急预案演练和评估体系</a:t>
            </a:r>
            <a:r>
              <a:rPr lang="zh-CN" sz="1400" b="1">
                <a:latin typeface="Times New Roman" panose="02020603050405020304" charset="0"/>
                <a:ea typeface="宋体" panose="02010600030101010101" pitchFamily="2" charset="-122"/>
              </a:rPr>
              <a:t>。</a:t>
            </a:r>
            <a:endParaRPr lang="zh-CN" sz="1400" b="1">
              <a:latin typeface="Times New Roman" panose="02020603050405020304" charset="0"/>
              <a:ea typeface="宋体" panose="02010600030101010101" pitchFamily="2" charset="-122"/>
            </a:endParaRPr>
          </a:p>
        </p:txBody>
      </p:sp>
      <p:sp>
        <p:nvSpPr>
          <p:cNvPr id="12" name="文本框 11"/>
          <p:cNvSpPr txBox="1"/>
          <p:nvPr/>
        </p:nvSpPr>
        <p:spPr>
          <a:xfrm>
            <a:off x="6279515" y="4488180"/>
            <a:ext cx="5161915" cy="7372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分类管理存在风险隐患的企业，提高应对环境风险能力。完善突发环境事件、重污染天气等应急预案，强化重污染天气、饮用水水源地、有毒有害气体等风险预警。</a:t>
            </a:r>
            <a:endParaRPr sz="1400" b="1">
              <a:latin typeface="Times New Roman" panose="02020603050405020304" charset="0"/>
              <a:ea typeface="宋体" panose="02010600030101010101" pitchFamily="2" charset="-122"/>
            </a:endParaRPr>
          </a:p>
        </p:txBody>
      </p:sp>
      <p:sp>
        <p:nvSpPr>
          <p:cNvPr id="14" name="文本框 13"/>
          <p:cNvSpPr txBox="1"/>
          <p:nvPr/>
        </p:nvSpPr>
        <p:spPr>
          <a:xfrm>
            <a:off x="6279515" y="5579745"/>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加强核事故应急能力建设，完善辐射事故应急预案体系，完善辐射事故应急联络员制度。配备必需的辐射事故应急仪器、设备、防护用品等专用辐射事故应急物资。完善辐射事故应急演习与培训。</a:t>
            </a:r>
            <a:endParaRPr sz="1400" b="1">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6.PNG幻灯片6"/>
          <p:cNvPicPr>
            <a:picLocks noChangeAspect="1"/>
          </p:cNvPicPr>
          <p:nvPr/>
        </p:nvPicPr>
        <p:blipFill>
          <a:blip r:embed="rId1"/>
          <a:srcRect/>
          <a:stretch>
            <a:fillRect/>
          </a:stretch>
        </p:blipFill>
        <p:spPr>
          <a:xfrm>
            <a:off x="-635" y="-27622"/>
            <a:ext cx="12192000" cy="6855460"/>
          </a:xfrm>
          <a:prstGeom prst="rect">
            <a:avLst/>
          </a:prstGeom>
        </p:spPr>
      </p:pic>
      <p:sp>
        <p:nvSpPr>
          <p:cNvPr id="2" name="标题 1"/>
          <p:cNvSpPr>
            <a:spLocks noGrp="1"/>
          </p:cNvSpPr>
          <p:nvPr>
            <p:ph type="title"/>
          </p:nvPr>
        </p:nvSpPr>
        <p:spPr>
          <a:xfrm>
            <a:off x="0" y="-254000"/>
            <a:ext cx="9431020" cy="910590"/>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0" y="655955"/>
            <a:ext cx="12191365" cy="6278880"/>
          </a:xfrm>
        </p:spPr>
        <p:txBody>
          <a:bodyPr/>
          <a:p>
            <a:endParaRPr lang="zh-CN" altLang="en-US" sz="3200"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九、提高公民意识</a:t>
            </a:r>
            <a:endParaRPr lang="zh-CN" altLang="en-US" sz="3200" b="1">
              <a:solidFill>
                <a:schemeClr val="tx1"/>
              </a:solidFill>
              <a:effectLst>
                <a:outerShdw blurRad="38100" dist="19050" dir="2700000" algn="tl" rotWithShape="0">
                  <a:schemeClr val="dk1">
                    <a:alpha val="40000"/>
                  </a:schemeClr>
                </a:outerShdw>
              </a:effectLst>
              <a:sym typeface="+mn-ea"/>
            </a:endParaRPr>
          </a:p>
          <a:p>
            <a:r>
              <a:rPr lang="zh-CN" altLang="en-US" sz="3200" b="1">
                <a:solidFill>
                  <a:schemeClr val="tx1"/>
                </a:solidFill>
                <a:effectLst>
                  <a:outerShdw blurRad="38100" dist="19050" dir="2700000" algn="tl" rotWithShape="0">
                    <a:schemeClr val="dk1">
                      <a:alpha val="40000"/>
                    </a:schemeClr>
                  </a:outerShdw>
                </a:effectLst>
                <a:sym typeface="+mn-ea"/>
              </a:rPr>
              <a:t> </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转变生产生活方式</a:t>
            </a:r>
            <a:endParaRPr lang="zh-CN" altLang="en-US" sz="3200" b="1">
              <a:solidFill>
                <a:schemeClr val="tx1"/>
              </a:solidFill>
              <a:effectLst>
                <a:outerShdw blurRad="38100" dist="19050" dir="2700000" algn="tl" rotWithShape="0">
                  <a:schemeClr val="dk1">
                    <a:alpha val="40000"/>
                  </a:schemeClr>
                </a:outerShdw>
              </a:effectLst>
              <a:sym typeface="+mn-ea"/>
            </a:endParaRPr>
          </a:p>
        </p:txBody>
      </p:sp>
      <p:sp>
        <p:nvSpPr>
          <p:cNvPr id="5" name="减号 4"/>
          <p:cNvSpPr/>
          <p:nvPr/>
        </p:nvSpPr>
        <p:spPr>
          <a:xfrm>
            <a:off x="-744220" y="2305050"/>
            <a:ext cx="6661785" cy="384810"/>
          </a:xfrm>
          <a:prstGeom prst="mathMinus">
            <a:avLst>
              <a:gd name="adj1" fmla="val 2341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6"/>
              </a:solidFill>
            </a:endParaRPr>
          </a:p>
        </p:txBody>
      </p:sp>
      <p:cxnSp>
        <p:nvCxnSpPr>
          <p:cNvPr id="6" name="直接连接符 5"/>
          <p:cNvCxnSpPr/>
          <p:nvPr/>
        </p:nvCxnSpPr>
        <p:spPr>
          <a:xfrm>
            <a:off x="5549265" y="2024380"/>
            <a:ext cx="33655" cy="4833620"/>
          </a:xfrm>
          <a:prstGeom prst="line">
            <a:avLst/>
          </a:prstGeom>
        </p:spPr>
        <p:style>
          <a:lnRef idx="1">
            <a:schemeClr val="accent1"/>
          </a:lnRef>
          <a:fillRef idx="0">
            <a:schemeClr val="accent1"/>
          </a:fillRef>
          <a:effectRef idx="0">
            <a:schemeClr val="accent1"/>
          </a:effectRef>
          <a:fontRef idx="minor">
            <a:schemeClr val="tx1"/>
          </a:fontRef>
        </p:style>
      </p:cxnSp>
      <p:sp>
        <p:nvSpPr>
          <p:cNvPr id="7" name="菱形 6"/>
          <p:cNvSpPr/>
          <p:nvPr/>
        </p:nvSpPr>
        <p:spPr>
          <a:xfrm>
            <a:off x="5815965" y="2400300"/>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菱形 3"/>
          <p:cNvSpPr/>
          <p:nvPr/>
        </p:nvSpPr>
        <p:spPr>
          <a:xfrm>
            <a:off x="5840095" y="383730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菱形 8"/>
          <p:cNvSpPr/>
          <p:nvPr/>
        </p:nvSpPr>
        <p:spPr>
          <a:xfrm>
            <a:off x="5846445" y="5367655"/>
            <a:ext cx="230505" cy="194310"/>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34620" y="3323908"/>
            <a:ext cx="5080000" cy="1630045"/>
          </a:xfrm>
          <a:prstGeom prst="rect">
            <a:avLst/>
          </a:prstGeom>
          <a:noFill/>
          <a:ln w="9525">
            <a:noFill/>
          </a:ln>
        </p:spPr>
        <p:txBody>
          <a:bodyPr>
            <a:spAutoFit/>
          </a:bodyPr>
          <a:p>
            <a:pPr indent="406400"/>
            <a:r>
              <a:rPr lang="zh-CN" sz="2000">
                <a:latin typeface="微软雅黑" panose="020B0503020204020204" charset="-122"/>
                <a:ea typeface="微软雅黑" panose="020B0503020204020204" charset="-122"/>
              </a:rPr>
              <a:t>提高全民绿色意识，让尊重自然、顺应自然、保护自然在全社会蔚然成风。积极倡导绿色生活方式，深入开展绿色生活行动，推动绿色低碳出行，引导群众形成尊重自然、节约资源、保护环境的行为习惯和行为方式</a:t>
            </a:r>
            <a:r>
              <a:rPr lang="zh-CN" sz="2000" b="1">
                <a:ea typeface="仿宋_GB2312" panose="02010609030101010101" charset="-122"/>
              </a:rPr>
              <a:t>。</a:t>
            </a:r>
            <a:endParaRPr lang="zh-CN" sz="2000" b="1">
              <a:ea typeface="仿宋_GB2312" panose="02010609030101010101" charset="-122"/>
            </a:endParaRPr>
          </a:p>
        </p:txBody>
      </p:sp>
      <p:sp>
        <p:nvSpPr>
          <p:cNvPr id="13" name="文本框 12"/>
          <p:cNvSpPr txBox="1"/>
          <p:nvPr/>
        </p:nvSpPr>
        <p:spPr>
          <a:xfrm>
            <a:off x="6279515" y="2128520"/>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以机关部门、国有企事业单位、学校为起点，全面实施城镇生活垃圾分类工作。鼓励对城市建筑垃圾进行资源化利用，积极推进无废城市试点，推动城市垃圾分类和固体废弃物资源化利用。</a:t>
            </a:r>
            <a:endParaRPr sz="1400" b="1">
              <a:latin typeface="Times New Roman" panose="02020603050405020304" charset="0"/>
              <a:ea typeface="宋体" panose="02010600030101010101" pitchFamily="2" charset="-122"/>
            </a:endParaRPr>
          </a:p>
        </p:txBody>
      </p:sp>
      <p:sp>
        <p:nvSpPr>
          <p:cNvPr id="11" name="文本框 10"/>
          <p:cNvSpPr txBox="1"/>
          <p:nvPr/>
        </p:nvSpPr>
        <p:spPr>
          <a:xfrm>
            <a:off x="6292215" y="3558540"/>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倡导简约适度，绿色低碳的生活方式，反对奢侈浪费和不合理消费。开展绿色家庭、绿色学校、绿色社区、绿色商场、绿色餐馆等创建行动。推行绿色消费，推广环境标志产品、有机产品等绿色产品。</a:t>
            </a:r>
            <a:endParaRPr sz="1400" b="1">
              <a:latin typeface="Times New Roman" panose="02020603050405020304" charset="0"/>
              <a:ea typeface="宋体" panose="02010600030101010101" pitchFamily="2" charset="-122"/>
            </a:endParaRPr>
          </a:p>
        </p:txBody>
      </p:sp>
      <p:sp>
        <p:nvSpPr>
          <p:cNvPr id="12" name="文本框 11"/>
          <p:cNvSpPr txBox="1"/>
          <p:nvPr/>
        </p:nvSpPr>
        <p:spPr>
          <a:xfrm>
            <a:off x="6340475" y="4988560"/>
            <a:ext cx="5161915" cy="953135"/>
          </a:xfrm>
          <a:prstGeom prst="rect">
            <a:avLst/>
          </a:prstGeom>
          <a:noFill/>
          <a:ln w="9525">
            <a:noFill/>
          </a:ln>
        </p:spPr>
        <p:txBody>
          <a:bodyPr wrap="square">
            <a:spAutoFit/>
          </a:bodyPr>
          <a:p>
            <a:pPr indent="0"/>
            <a:r>
              <a:rPr sz="1400" b="1">
                <a:latin typeface="Times New Roman" panose="02020603050405020304" charset="0"/>
                <a:ea typeface="宋体" panose="02010600030101010101" pitchFamily="2" charset="-122"/>
              </a:rPr>
              <a:t>大力推进城市公共交通便捷性，推动公众采用公共交通、自行车、步行等绿色出行。鼓励和推动政府机关及公共机构购买的新能源汽车。加强引导，中心城区广场舞等娱乐活动控制噪声污染。将生态文明教育全面纳入国民教育和干部教育培训体系。</a:t>
            </a:r>
            <a:endParaRPr sz="1400" b="1">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17" name="图片 16" descr="C:\Users\Administrator\Desktop\幻灯片1.PNG幻灯片1"/>
          <p:cNvPicPr>
            <a:picLocks noChangeAspect="1"/>
          </p:cNvPicPr>
          <p:nvPr>
            <p:custDataLst>
              <p:tags r:id="rId1"/>
            </p:custDataLst>
          </p:nvPr>
        </p:nvPicPr>
        <p:blipFill>
          <a:blip r:embed="rId2"/>
          <a:srcRect/>
          <a:stretch>
            <a:fillRect/>
          </a:stretch>
        </p:blipFill>
        <p:spPr>
          <a:xfrm>
            <a:off x="0" y="953"/>
            <a:ext cx="12192000" cy="6855460"/>
          </a:xfrm>
          <a:prstGeom prst="rect">
            <a:avLst/>
          </a:prstGeom>
        </p:spPr>
      </p:pic>
      <p:sp>
        <p:nvSpPr>
          <p:cNvPr id="4" name="圆角矩形 3"/>
          <p:cNvSpPr/>
          <p:nvPr/>
        </p:nvSpPr>
        <p:spPr>
          <a:xfrm>
            <a:off x="3813175" y="951230"/>
            <a:ext cx="4177030" cy="1104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3600" b="1">
                <a:solidFill>
                  <a:schemeClr val="accent6"/>
                </a:solidFill>
                <a:effectLst>
                  <a:glow rad="139700">
                    <a:schemeClr val="accent6">
                      <a:satMod val="175000"/>
                      <a:alpha val="40000"/>
                    </a:schemeClr>
                  </a:glow>
                </a:effectLst>
              </a:rPr>
              <a:t>保</a:t>
            </a:r>
            <a:r>
              <a:rPr lang="en-US" altLang="zh-CN" sz="3600" b="1">
                <a:solidFill>
                  <a:schemeClr val="accent6"/>
                </a:solidFill>
                <a:effectLst>
                  <a:glow rad="139700">
                    <a:schemeClr val="accent6">
                      <a:satMod val="175000"/>
                      <a:alpha val="40000"/>
                    </a:schemeClr>
                  </a:glow>
                </a:effectLst>
              </a:rPr>
              <a:t>  </a:t>
            </a:r>
            <a:r>
              <a:rPr lang="zh-CN" altLang="en-US" sz="3600" b="1">
                <a:solidFill>
                  <a:schemeClr val="accent6"/>
                </a:solidFill>
                <a:effectLst>
                  <a:glow rad="139700">
                    <a:schemeClr val="accent6">
                      <a:satMod val="175000"/>
                      <a:alpha val="40000"/>
                    </a:schemeClr>
                  </a:glow>
                </a:effectLst>
              </a:rPr>
              <a:t>障</a:t>
            </a:r>
            <a:r>
              <a:rPr lang="en-US" altLang="zh-CN" sz="3600" b="1">
                <a:solidFill>
                  <a:schemeClr val="accent6"/>
                </a:solidFill>
                <a:effectLst>
                  <a:glow rad="139700">
                    <a:schemeClr val="accent6">
                      <a:satMod val="175000"/>
                      <a:alpha val="40000"/>
                    </a:schemeClr>
                  </a:glow>
                </a:effectLst>
              </a:rPr>
              <a:t>  </a:t>
            </a:r>
            <a:r>
              <a:rPr lang="zh-CN" altLang="en-US" sz="3600" b="1">
                <a:solidFill>
                  <a:schemeClr val="accent6"/>
                </a:solidFill>
                <a:effectLst>
                  <a:glow rad="139700">
                    <a:schemeClr val="accent6">
                      <a:satMod val="175000"/>
                      <a:alpha val="40000"/>
                    </a:schemeClr>
                  </a:glow>
                </a:effectLst>
              </a:rPr>
              <a:t>措</a:t>
            </a:r>
            <a:r>
              <a:rPr lang="en-US" altLang="zh-CN" sz="3600" b="1">
                <a:solidFill>
                  <a:schemeClr val="accent6"/>
                </a:solidFill>
                <a:effectLst>
                  <a:glow rad="139700">
                    <a:schemeClr val="accent6">
                      <a:satMod val="175000"/>
                      <a:alpha val="40000"/>
                    </a:schemeClr>
                  </a:glow>
                </a:effectLst>
              </a:rPr>
              <a:t>  </a:t>
            </a:r>
            <a:r>
              <a:rPr lang="zh-CN" altLang="en-US" sz="3600" b="1">
                <a:solidFill>
                  <a:schemeClr val="accent6"/>
                </a:solidFill>
                <a:effectLst>
                  <a:glow rad="139700">
                    <a:schemeClr val="accent6">
                      <a:satMod val="175000"/>
                      <a:alpha val="40000"/>
                    </a:schemeClr>
                  </a:glow>
                </a:effectLst>
              </a:rPr>
              <a:t>施</a:t>
            </a:r>
            <a:endParaRPr lang="zh-CN" altLang="en-US" sz="3600" b="1">
              <a:solidFill>
                <a:schemeClr val="accent6"/>
              </a:solidFill>
              <a:effectLst>
                <a:glow rad="139700">
                  <a:schemeClr val="accent6">
                    <a:satMod val="175000"/>
                    <a:alpha val="40000"/>
                  </a:schemeClr>
                </a:glow>
              </a:effectLst>
            </a:endParaRPr>
          </a:p>
        </p:txBody>
      </p:sp>
      <p:sp>
        <p:nvSpPr>
          <p:cNvPr id="6" name="圆角矩形 5"/>
          <p:cNvSpPr/>
          <p:nvPr/>
        </p:nvSpPr>
        <p:spPr>
          <a:xfrm>
            <a:off x="1082675" y="2711450"/>
            <a:ext cx="1044575" cy="2926715"/>
          </a:xfrm>
          <a:prstGeom prst="roundRect">
            <a:avLst/>
          </a:prstGeom>
          <a:ln>
            <a:round/>
          </a:ln>
        </p:spPr>
        <p:style>
          <a:lnRef idx="2">
            <a:schemeClr val="accent6"/>
          </a:lnRef>
          <a:fillRef idx="1">
            <a:schemeClr val="lt1"/>
          </a:fillRef>
          <a:effectRef idx="0">
            <a:schemeClr val="accent6"/>
          </a:effectRef>
          <a:fontRef idx="minor">
            <a:schemeClr val="dk1"/>
          </a:fontRef>
        </p:style>
        <p:txBody>
          <a:bodyPr vert="eaVert" rtlCol="0" anchor="ctr"/>
          <a:p>
            <a:pPr algn="ctr"/>
            <a:r>
              <a:rPr lang="zh-CN" altLang="en-US"/>
              <a:t> </a:t>
            </a:r>
            <a:r>
              <a:rPr lang="zh-CN" altLang="en-US" sz="2400">
                <a:solidFill>
                  <a:schemeClr val="tx1"/>
                </a:solidFill>
              </a:rPr>
              <a:t>加强组织领导</a:t>
            </a:r>
            <a:endParaRPr lang="zh-CN" altLang="en-US" sz="2400">
              <a:solidFill>
                <a:schemeClr val="tx1"/>
              </a:solidFill>
            </a:endParaRPr>
          </a:p>
        </p:txBody>
      </p:sp>
      <p:sp>
        <p:nvSpPr>
          <p:cNvPr id="7" name="圆角矩形 6"/>
          <p:cNvSpPr/>
          <p:nvPr/>
        </p:nvSpPr>
        <p:spPr>
          <a:xfrm>
            <a:off x="5648325" y="2711450"/>
            <a:ext cx="1044575" cy="2926715"/>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p>
            <a:pPr algn="ctr"/>
            <a:r>
              <a:rPr lang="zh-CN" altLang="en-US" sz="2400">
                <a:solidFill>
                  <a:schemeClr val="tx1"/>
                </a:solidFill>
              </a:rPr>
              <a:t>强化区域协同联动</a:t>
            </a:r>
            <a:endParaRPr lang="zh-CN" altLang="en-US" sz="2400">
              <a:solidFill>
                <a:schemeClr val="tx1"/>
              </a:solidFill>
            </a:endParaRPr>
          </a:p>
        </p:txBody>
      </p:sp>
      <p:sp>
        <p:nvSpPr>
          <p:cNvPr id="8" name="圆角矩形 7"/>
          <p:cNvSpPr/>
          <p:nvPr/>
        </p:nvSpPr>
        <p:spPr>
          <a:xfrm>
            <a:off x="3235325" y="2711450"/>
            <a:ext cx="1044575" cy="2926715"/>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p>
            <a:pPr algn="ctr"/>
            <a:r>
              <a:rPr lang="zh-CN" altLang="en-US" sz="2400">
                <a:solidFill>
                  <a:schemeClr val="tx1"/>
                </a:solidFill>
              </a:rPr>
              <a:t>明确任务分工</a:t>
            </a:r>
            <a:endParaRPr lang="zh-CN" altLang="en-US" sz="2400">
              <a:solidFill>
                <a:schemeClr val="tx1"/>
              </a:solidFill>
            </a:endParaRPr>
          </a:p>
        </p:txBody>
      </p:sp>
      <p:sp>
        <p:nvSpPr>
          <p:cNvPr id="9" name="圆角矩形 8"/>
          <p:cNvSpPr/>
          <p:nvPr/>
        </p:nvSpPr>
        <p:spPr>
          <a:xfrm>
            <a:off x="7789545" y="2711450"/>
            <a:ext cx="1044575" cy="2926715"/>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p>
            <a:pPr algn="ctr"/>
            <a:r>
              <a:rPr lang="zh-CN" altLang="en-US" sz="2400">
                <a:solidFill>
                  <a:schemeClr val="tx1"/>
                </a:solidFill>
              </a:rPr>
              <a:t>落实资金投入</a:t>
            </a:r>
            <a:endParaRPr lang="zh-CN" altLang="en-US" sz="2400">
              <a:solidFill>
                <a:schemeClr val="tx1"/>
              </a:solidFill>
            </a:endParaRPr>
          </a:p>
        </p:txBody>
      </p:sp>
      <p:sp>
        <p:nvSpPr>
          <p:cNvPr id="10" name="圆角矩形 9"/>
          <p:cNvSpPr/>
          <p:nvPr/>
        </p:nvSpPr>
        <p:spPr>
          <a:xfrm>
            <a:off x="10213975" y="2711450"/>
            <a:ext cx="1044575" cy="2926715"/>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p>
            <a:pPr algn="ctr"/>
            <a:r>
              <a:rPr lang="zh-CN" altLang="en-US" sz="2400">
                <a:solidFill>
                  <a:schemeClr val="tx1"/>
                </a:solidFill>
              </a:rPr>
              <a:t>强化考核监督</a:t>
            </a:r>
            <a:endParaRPr lang="zh-CN" altLang="en-US" sz="240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p:pic>
        <p:nvPicPr>
          <p:cNvPr id="4" name="图片 3" descr="C:\Users\Administrator\Desktop\幻灯片3.PNG幻灯片3"/>
          <p:cNvPicPr>
            <a:picLocks noChangeAspect="1"/>
          </p:cNvPicPr>
          <p:nvPr/>
        </p:nvPicPr>
        <p:blipFill>
          <a:blip r:embed="rId1"/>
          <a:srcRect/>
          <a:stretch>
            <a:fillRect/>
          </a:stretch>
        </p:blipFill>
        <p:spPr>
          <a:xfrm>
            <a:off x="0" y="0"/>
            <a:ext cx="12192000" cy="6855460"/>
          </a:xfrm>
          <a:prstGeom prst="rect">
            <a:avLst/>
          </a:prstGeom>
        </p:spPr>
      </p:pic>
      <p:sp>
        <p:nvSpPr>
          <p:cNvPr id="2" name="标题 1"/>
          <p:cNvSpPr>
            <a:spLocks noGrp="1"/>
          </p:cNvSpPr>
          <p:nvPr>
            <p:ph type="ctrTitle"/>
          </p:nvPr>
        </p:nvSpPr>
        <p:spPr/>
        <p:txBody>
          <a:bodyPr/>
          <a:p>
            <a:endParaRPr lang="zh-CN" altLang="en-US" sz="3600" b="1"/>
          </a:p>
        </p:txBody>
      </p:sp>
      <p:sp>
        <p:nvSpPr>
          <p:cNvPr id="3" name="副标题 2"/>
          <p:cNvSpPr>
            <a:spLocks noGrp="1"/>
          </p:cNvSpPr>
          <p:nvPr>
            <p:ph type="subTitle" idx="1"/>
          </p:nvPr>
        </p:nvSpPr>
        <p:spPr/>
        <p:txBody>
          <a:bodyPr/>
          <a:p>
            <a:endParaRPr lang="zh-CN" altLang="en-US"/>
          </a:p>
        </p:txBody>
      </p:sp>
      <p:sp>
        <p:nvSpPr>
          <p:cNvPr id="5" name="矩形 4"/>
          <p:cNvSpPr/>
          <p:nvPr/>
        </p:nvSpPr>
        <p:spPr>
          <a:xfrm>
            <a:off x="1588770" y="2125980"/>
            <a:ext cx="9079230" cy="2603500"/>
          </a:xfrm>
          <a:prstGeom prst="rect">
            <a:avLst/>
          </a:prstGeom>
          <a:ln>
            <a:solidFill>
              <a:schemeClr val="accent6">
                <a:lumMod val="40000"/>
                <a:lumOff val="60000"/>
              </a:schemeClr>
            </a:solidFill>
          </a:ln>
          <a:effectLst>
            <a:glow rad="139700">
              <a:schemeClr val="accent6">
                <a:satMod val="175000"/>
                <a:alpha val="40000"/>
              </a:schemeClr>
            </a:glow>
            <a:outerShdw blurRad="50800" dist="50800" dir="5400000" algn="ctr" rotWithShape="0">
              <a:schemeClr val="accent6">
                <a:lumMod val="60000"/>
                <a:lumOff val="40000"/>
                <a:alpha val="100000"/>
              </a:schemeClr>
            </a:outerShdw>
          </a:effectLst>
        </p:spPr>
        <p:style>
          <a:lnRef idx="2">
            <a:schemeClr val="dk1"/>
          </a:lnRef>
          <a:fillRef idx="1">
            <a:schemeClr val="lt1"/>
          </a:fillRef>
          <a:effectRef idx="0">
            <a:schemeClr val="dk1"/>
          </a:effectRef>
          <a:fontRef idx="minor">
            <a:schemeClr val="dk1"/>
          </a:fontRef>
        </p:style>
        <p:txBody>
          <a:bodyPr rtlCol="0" anchor="ctr"/>
          <a:p>
            <a:pPr algn="ctr"/>
            <a:r>
              <a:rPr lang="zh-CN" altLang="en-US" sz="3600" b="1">
                <a:ln w="10160">
                  <a:solidFill>
                    <a:schemeClr val="accent6"/>
                  </a:solidFill>
                  <a:prstDash val="solid"/>
                </a:ln>
                <a:solidFill>
                  <a:schemeClr val="accent6"/>
                </a:solidFill>
                <a:effectLst>
                  <a:outerShdw blurRad="38100" dist="22860" dir="5400000" algn="tl" rotWithShape="0">
                    <a:srgbClr val="000000">
                      <a:alpha val="30000"/>
                    </a:srgbClr>
                  </a:outerShdw>
                </a:effectLst>
                <a:sym typeface="+mn-ea"/>
              </a:rPr>
              <a:t>一、</a:t>
            </a:r>
            <a:r>
              <a:rPr lang="en-US" altLang="zh-CN" sz="3600" b="1">
                <a:ln w="10160">
                  <a:solidFill>
                    <a:schemeClr val="accent6"/>
                  </a:solidFill>
                  <a:prstDash val="solid"/>
                </a:ln>
                <a:solidFill>
                  <a:schemeClr val="accent6"/>
                </a:solidFill>
                <a:effectLst>
                  <a:outerShdw blurRad="38100" dist="22860" dir="5400000" algn="tl" rotWithShape="0">
                    <a:srgbClr val="000000">
                      <a:alpha val="30000"/>
                    </a:srgbClr>
                  </a:outerShdw>
                </a:effectLst>
                <a:sym typeface="+mn-ea"/>
              </a:rPr>
              <a:t>“</a:t>
            </a:r>
            <a:r>
              <a:rPr lang="zh-CN" altLang="en-US" sz="3600" b="1">
                <a:ln w="10160">
                  <a:solidFill>
                    <a:schemeClr val="accent6"/>
                  </a:solidFill>
                  <a:prstDash val="solid"/>
                </a:ln>
                <a:solidFill>
                  <a:schemeClr val="accent6"/>
                </a:solidFill>
                <a:effectLst>
                  <a:outerShdw blurRad="38100" dist="22860" dir="5400000" algn="tl" rotWithShape="0">
                    <a:srgbClr val="000000">
                      <a:alpha val="30000"/>
                    </a:srgbClr>
                  </a:outerShdw>
                </a:effectLst>
                <a:sym typeface="+mn-ea"/>
              </a:rPr>
              <a:t>十三五</a:t>
            </a:r>
            <a:r>
              <a:rPr lang="en-US" altLang="zh-CN" sz="3600" b="1">
                <a:ln w="10160">
                  <a:solidFill>
                    <a:schemeClr val="accent6"/>
                  </a:solidFill>
                  <a:prstDash val="solid"/>
                </a:ln>
                <a:solidFill>
                  <a:schemeClr val="accent6"/>
                </a:solidFill>
                <a:effectLst>
                  <a:outerShdw blurRad="38100" dist="22860" dir="5400000" algn="tl" rotWithShape="0">
                    <a:srgbClr val="000000">
                      <a:alpha val="30000"/>
                    </a:srgbClr>
                  </a:outerShdw>
                </a:effectLst>
                <a:sym typeface="+mn-ea"/>
              </a:rPr>
              <a:t>”</a:t>
            </a:r>
            <a:r>
              <a:rPr lang="zh-CN" altLang="en-US" sz="3600" b="1">
                <a:ln w="10160">
                  <a:solidFill>
                    <a:schemeClr val="accent6"/>
                  </a:solidFill>
                  <a:prstDash val="solid"/>
                </a:ln>
                <a:solidFill>
                  <a:schemeClr val="accent6"/>
                </a:solidFill>
                <a:effectLst>
                  <a:outerShdw blurRad="38100" dist="22860" dir="5400000" algn="tl" rotWithShape="0">
                    <a:srgbClr val="000000">
                      <a:alpha val="30000"/>
                    </a:srgbClr>
                  </a:outerShdw>
                </a:effectLst>
                <a:sym typeface="+mn-ea"/>
              </a:rPr>
              <a:t>时期生态环境保护取得的成就</a:t>
            </a:r>
            <a:endParaRPr lang="zh-CN" altLang="en-US" sz="3600" b="1">
              <a:ln w="10160">
                <a:solidFill>
                  <a:schemeClr val="accent6"/>
                </a:solidFill>
                <a:prstDash val="solid"/>
              </a:ln>
              <a:solidFill>
                <a:schemeClr val="accent6"/>
              </a:solidFill>
              <a:effectLst>
                <a:outerShdw blurRad="38100" dist="22860" dir="5400000" algn="tl" rotWithShape="0">
                  <a:srgbClr val="000000">
                    <a:alpha val="30000"/>
                  </a:srgb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4.PNG幻灯片4"/>
          <p:cNvPicPr>
            <a:picLocks noChangeAspect="1"/>
          </p:cNvPicPr>
          <p:nvPr/>
        </p:nvPicPr>
        <p:blipFill>
          <a:blip r:embed="rId1"/>
          <a:srcRect/>
          <a:stretch>
            <a:fillRect/>
          </a:stretch>
        </p:blipFill>
        <p:spPr>
          <a:xfrm>
            <a:off x="0" y="-27622"/>
            <a:ext cx="12192000" cy="6855460"/>
          </a:xfrm>
          <a:prstGeom prst="rect">
            <a:avLst/>
          </a:prstGeom>
        </p:spPr>
      </p:pic>
      <p:sp>
        <p:nvSpPr>
          <p:cNvPr id="2" name="标题 1"/>
          <p:cNvSpPr>
            <a:spLocks noGrp="1"/>
          </p:cNvSpPr>
          <p:nvPr>
            <p:ph type="title"/>
          </p:nvPr>
        </p:nvSpPr>
        <p:spPr>
          <a:xfrm>
            <a:off x="363220" y="250190"/>
            <a:ext cx="9289415" cy="948055"/>
          </a:xfrm>
        </p:spPr>
        <p:txBody>
          <a:bodyPr>
            <a:normAutofit fontScale="90000"/>
          </a:bodyPr>
          <a:p>
            <a:br>
              <a:rPr lang="zh-CN" altLang="en-US" sz="3600">
                <a:solidFill>
                  <a:schemeClr val="tx1"/>
                </a:solidFill>
                <a:sym typeface="+mn-ea"/>
              </a:rPr>
            </a:br>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525780" y="845185"/>
            <a:ext cx="11052175" cy="5166995"/>
          </a:xfrm>
        </p:spPr>
        <p:txBody>
          <a:bodyPr/>
          <a:p>
            <a:endParaRPr lang="zh-CN" altLang="en-US"/>
          </a:p>
        </p:txBody>
      </p:sp>
      <p:sp>
        <p:nvSpPr>
          <p:cNvPr id="4" name="椭圆 3"/>
          <p:cNvSpPr/>
          <p:nvPr/>
        </p:nvSpPr>
        <p:spPr>
          <a:xfrm>
            <a:off x="525780" y="2126615"/>
            <a:ext cx="3014980" cy="3019425"/>
          </a:xfrm>
          <a:prstGeom prst="ellipse">
            <a:avLst/>
          </a:prstGeom>
          <a:noFill/>
          <a:effectLst>
            <a:glow rad="63500">
              <a:schemeClr val="accent6">
                <a:satMod val="175000"/>
                <a:alpha val="40000"/>
              </a:schemeClr>
            </a:glow>
          </a:effectLst>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1">
            <a:schemeClr val="accent6"/>
          </a:lnRef>
          <a:fillRef idx="2">
            <a:schemeClr val="accent6"/>
          </a:fillRef>
          <a:effectRef idx="1">
            <a:schemeClr val="accent6"/>
          </a:effectRef>
          <a:fontRef idx="minor">
            <a:schemeClr val="dk1"/>
          </a:fontRef>
        </p:style>
        <p:txBody>
          <a:bodyPr rtlCol="0" anchor="ctr"/>
          <a:p>
            <a:pPr algn="ctr"/>
            <a:r>
              <a:rPr lang="zh-CN" altLang="en-US" sz="3200"/>
              <a:t>生态环境质量持续改善</a:t>
            </a:r>
            <a:endParaRPr lang="zh-CN" altLang="en-US" sz="3200"/>
          </a:p>
        </p:txBody>
      </p:sp>
      <p:sp>
        <p:nvSpPr>
          <p:cNvPr id="6" name="矩形 5"/>
          <p:cNvSpPr/>
          <p:nvPr/>
        </p:nvSpPr>
        <p:spPr>
          <a:xfrm>
            <a:off x="3798570" y="1299210"/>
            <a:ext cx="7504430" cy="993775"/>
          </a:xfrm>
          <a:prstGeom prst="rect">
            <a:avLst/>
          </a:prstGeom>
          <a:noFill/>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1">
            <a:schemeClr val="accent6"/>
          </a:lnRef>
          <a:fillRef idx="2">
            <a:schemeClr val="accent6"/>
          </a:fillRef>
          <a:effectRef idx="1">
            <a:schemeClr val="accent6"/>
          </a:effectRef>
          <a:fontRef idx="minor">
            <a:schemeClr val="dk1"/>
          </a:fontRef>
        </p:style>
        <p:txBody>
          <a:bodyPr rtlCol="0" anchor="ctr"/>
          <a:p>
            <a:pPr algn="l"/>
            <a:r>
              <a:rPr lang="zh-CN" altLang="en-US" sz="3200">
                <a:solidFill>
                  <a:schemeClr val="tx1"/>
                </a:solidFill>
              </a:rPr>
              <a:t>环境空气质量优良天数比率达98%以上</a:t>
            </a:r>
            <a:endParaRPr lang="zh-CN" altLang="en-US" sz="3200">
              <a:solidFill>
                <a:schemeClr val="tx1"/>
              </a:solidFill>
            </a:endParaRPr>
          </a:p>
        </p:txBody>
      </p:sp>
      <p:sp>
        <p:nvSpPr>
          <p:cNvPr id="18" name="矩形 17"/>
          <p:cNvSpPr/>
          <p:nvPr/>
        </p:nvSpPr>
        <p:spPr>
          <a:xfrm>
            <a:off x="3798570" y="2568575"/>
            <a:ext cx="7503795" cy="881380"/>
          </a:xfrm>
          <a:prstGeom prst="rect">
            <a:avLst/>
          </a:prstGeom>
          <a:noFill/>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1">
            <a:schemeClr val="accent6"/>
          </a:lnRef>
          <a:fillRef idx="2">
            <a:schemeClr val="accent6"/>
          </a:fillRef>
          <a:effectRef idx="1">
            <a:schemeClr val="accent6"/>
          </a:effectRef>
          <a:fontRef idx="minor">
            <a:schemeClr val="dk1"/>
          </a:fontRef>
        </p:style>
        <p:txBody>
          <a:bodyPr rtlCol="0" anchor="ctr"/>
          <a:p>
            <a:pPr algn="ctr">
              <a:buClrTx/>
              <a:buSzTx/>
              <a:buFontTx/>
            </a:pPr>
            <a:endParaRPr lang="zh-CN" altLang="en-US" sz="3200">
              <a:solidFill>
                <a:schemeClr val="tx1"/>
              </a:solidFill>
            </a:endParaRPr>
          </a:p>
          <a:p>
            <a:pPr algn="l">
              <a:buClrTx/>
              <a:buSzTx/>
              <a:buFontTx/>
            </a:pPr>
            <a:r>
              <a:rPr lang="zh-CN" altLang="en-US" sz="3200">
                <a:solidFill>
                  <a:schemeClr val="tx1"/>
                </a:solidFill>
              </a:rPr>
              <a:t>控制断面水质优良比例均达100%</a:t>
            </a:r>
            <a:endParaRPr lang="zh-CN" altLang="en-US" sz="3200">
              <a:solidFill>
                <a:schemeClr val="tx1"/>
              </a:solidFill>
            </a:endParaRPr>
          </a:p>
          <a:p>
            <a:pPr algn="ctr"/>
            <a:endParaRPr lang="zh-CN" altLang="en-US" sz="3200">
              <a:solidFill>
                <a:schemeClr val="tx1"/>
              </a:solidFill>
            </a:endParaRPr>
          </a:p>
        </p:txBody>
      </p:sp>
      <p:sp>
        <p:nvSpPr>
          <p:cNvPr id="19" name="矩形 18"/>
          <p:cNvSpPr/>
          <p:nvPr/>
        </p:nvSpPr>
        <p:spPr>
          <a:xfrm>
            <a:off x="3797935" y="3725545"/>
            <a:ext cx="7504430" cy="980440"/>
          </a:xfrm>
          <a:prstGeom prst="rect">
            <a:avLst/>
          </a:prstGeom>
          <a:noFill/>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1">
            <a:schemeClr val="accent6"/>
          </a:lnRef>
          <a:fillRef idx="2">
            <a:schemeClr val="accent6"/>
          </a:fillRef>
          <a:effectRef idx="1">
            <a:schemeClr val="accent6"/>
          </a:effectRef>
          <a:fontRef idx="minor">
            <a:schemeClr val="dk1"/>
          </a:fontRef>
        </p:style>
        <p:txBody>
          <a:bodyPr rtlCol="0" anchor="ctr"/>
          <a:p>
            <a:pPr algn="ctr"/>
            <a:endParaRPr lang="zh-CN" altLang="en-US" sz="3200">
              <a:solidFill>
                <a:schemeClr val="tx1"/>
              </a:solidFill>
            </a:endParaRPr>
          </a:p>
          <a:p>
            <a:pPr algn="l"/>
            <a:r>
              <a:rPr lang="zh-CN" altLang="en-US" sz="3200">
                <a:solidFill>
                  <a:schemeClr val="tx1"/>
                </a:solidFill>
              </a:rPr>
              <a:t>集中式饮用水源地水质达标率100%</a:t>
            </a:r>
            <a:endParaRPr lang="zh-CN" altLang="en-US" sz="3200">
              <a:solidFill>
                <a:schemeClr val="tx1"/>
              </a:solidFill>
            </a:endParaRPr>
          </a:p>
          <a:p>
            <a:pPr algn="ctr"/>
            <a:endParaRPr lang="zh-CN" altLang="en-US" sz="3200">
              <a:solidFill>
                <a:schemeClr val="tx1"/>
              </a:solidFill>
            </a:endParaRPr>
          </a:p>
        </p:txBody>
      </p:sp>
      <p:sp>
        <p:nvSpPr>
          <p:cNvPr id="20" name="矩形 19"/>
          <p:cNvSpPr/>
          <p:nvPr/>
        </p:nvSpPr>
        <p:spPr>
          <a:xfrm>
            <a:off x="3797935" y="4981575"/>
            <a:ext cx="7504430" cy="918845"/>
          </a:xfrm>
          <a:prstGeom prst="rect">
            <a:avLst/>
          </a:prstGeom>
          <a:noFill/>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1">
            <a:schemeClr val="accent6"/>
          </a:lnRef>
          <a:fillRef idx="2">
            <a:schemeClr val="accent6"/>
          </a:fillRef>
          <a:effectRef idx="1">
            <a:schemeClr val="accent6"/>
          </a:effectRef>
          <a:fontRef idx="minor">
            <a:schemeClr val="dk1"/>
          </a:fontRef>
        </p:style>
        <p:txBody>
          <a:bodyPr rtlCol="0" anchor="ctr"/>
          <a:p>
            <a:pPr algn="l"/>
            <a:r>
              <a:rPr lang="zh-CN" altLang="en-US" sz="3200">
                <a:solidFill>
                  <a:schemeClr val="tx1"/>
                </a:solidFill>
              </a:rPr>
              <a:t>森林覆盖率达到65.67%</a:t>
            </a:r>
            <a:endParaRPr lang="zh-CN" altLang="en-US" sz="32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6" grpId="0" bldLvl="0" animBg="1"/>
      <p:bldP spid="6" grpId="1" animBg="1"/>
      <p:bldP spid="18" grpId="0" bldLvl="0" animBg="1"/>
      <p:bldP spid="18" grpId="1" animBg="1"/>
      <p:bldP spid="19" grpId="0" bldLvl="0" animBg="1"/>
      <p:bldP spid="19" grpId="1" animBg="1"/>
      <p:bldP spid="20" grpId="0" bldLvl="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C:\Users\Administrator\Desktop\幻灯片3.PNG幻灯片3"/>
          <p:cNvPicPr>
            <a:picLocks noChangeAspect="1"/>
          </p:cNvPicPr>
          <p:nvPr/>
        </p:nvPicPr>
        <p:blipFill>
          <a:blip r:embed="rId1"/>
          <a:srcRect/>
          <a:stretch>
            <a:fillRect/>
          </a:stretch>
        </p:blipFill>
        <p:spPr>
          <a:xfrm>
            <a:off x="-91440" y="-90170"/>
            <a:ext cx="12192000" cy="6855460"/>
          </a:xfrm>
          <a:prstGeom prst="rect">
            <a:avLst/>
          </a:prstGeom>
        </p:spPr>
      </p:pic>
      <p:sp>
        <p:nvSpPr>
          <p:cNvPr id="2" name="标题 1"/>
          <p:cNvSpPr>
            <a:spLocks noGrp="1"/>
          </p:cNvSpPr>
          <p:nvPr>
            <p:ph type="title"/>
          </p:nvPr>
        </p:nvSpPr>
        <p:spPr>
          <a:xfrm>
            <a:off x="91440" y="90805"/>
            <a:ext cx="10515600" cy="687070"/>
          </a:xfrm>
        </p:spPr>
        <p:txBody>
          <a:bodyPr>
            <a:noAutofit/>
          </a:bodyPr>
          <a:p>
            <a:br>
              <a:rPr lang="zh-CN" altLang="en-US" sz="3600">
                <a:latin typeface="+mj-ea"/>
                <a:cs typeface="+mj-ea"/>
                <a:sym typeface="+mn-ea"/>
              </a:rPr>
            </a:br>
            <a:br>
              <a:rPr lang="zh-CN" altLang="en-US" sz="3600">
                <a:latin typeface="+mj-ea"/>
                <a:cs typeface="+mj-ea"/>
                <a:sym typeface="+mn-ea"/>
              </a:rPr>
            </a:br>
            <a:br>
              <a:rPr lang="zh-CN" altLang="en-US" sz="3600">
                <a:latin typeface="+mj-ea"/>
                <a:cs typeface="+mj-ea"/>
                <a:sym typeface="+mn-ea"/>
              </a:rPr>
            </a:br>
            <a:br>
              <a:rPr lang="zh-CN" altLang="en-US" sz="3600">
                <a:latin typeface="+mj-ea"/>
                <a:cs typeface="+mj-ea"/>
                <a:sym typeface="+mn-ea"/>
              </a:rPr>
            </a:br>
            <a:br>
              <a:rPr lang="zh-CN" altLang="en-US" sz="3600">
                <a:latin typeface="+mj-ea"/>
                <a:cs typeface="+mj-ea"/>
                <a:sym typeface="+mn-ea"/>
              </a:rPr>
            </a:br>
            <a:endParaRPr lang="zh-CN" altLang="en-US" sz="36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mj-ea"/>
              <a:cs typeface="+mj-ea"/>
              <a:sym typeface="+mn-ea"/>
            </a:endParaRPr>
          </a:p>
        </p:txBody>
      </p:sp>
      <p:sp>
        <p:nvSpPr>
          <p:cNvPr id="5" name="椭圆 4"/>
          <p:cNvSpPr/>
          <p:nvPr/>
        </p:nvSpPr>
        <p:spPr>
          <a:xfrm>
            <a:off x="-113030" y="2317750"/>
            <a:ext cx="2643505" cy="2620010"/>
          </a:xfrm>
          <a:prstGeom prst="ellipse">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p>
            <a:pPr algn="ctr"/>
            <a:r>
              <a:rPr lang="zh-CN" altLang="en-US" sz="2800">
                <a:solidFill>
                  <a:schemeClr val="tx1"/>
                </a:solidFill>
              </a:rPr>
              <a:t>污染防治攻坚战取得新成效</a:t>
            </a:r>
            <a:endParaRPr lang="zh-CN" altLang="en-US" sz="2800">
              <a:solidFill>
                <a:schemeClr val="tx1"/>
              </a:solidFill>
            </a:endParaRPr>
          </a:p>
        </p:txBody>
      </p:sp>
      <p:sp>
        <p:nvSpPr>
          <p:cNvPr id="10" name="矩形 9"/>
          <p:cNvSpPr/>
          <p:nvPr/>
        </p:nvSpPr>
        <p:spPr>
          <a:xfrm>
            <a:off x="4295140" y="954405"/>
            <a:ext cx="6684645" cy="92392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a:solidFill>
                  <a:schemeClr val="tx1"/>
                </a:solidFill>
              </a:rPr>
              <a:t>全市持续开展扬尘治理、黄标车和老旧车淘汰工作、柴油货车污染治理、工业企业大气污染防治、餐饮油烟治理等专项行动。</a:t>
            </a:r>
            <a:endParaRPr lang="zh-CN" altLang="en-US">
              <a:solidFill>
                <a:schemeClr val="tx1"/>
              </a:solidFill>
            </a:endParaRPr>
          </a:p>
        </p:txBody>
      </p:sp>
      <p:sp>
        <p:nvSpPr>
          <p:cNvPr id="12" name="圆角矩形 11"/>
          <p:cNvSpPr/>
          <p:nvPr/>
        </p:nvSpPr>
        <p:spPr>
          <a:xfrm>
            <a:off x="2656840" y="974090"/>
            <a:ext cx="1390015"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000">
                <a:solidFill>
                  <a:schemeClr val="tx1"/>
                </a:solidFill>
              </a:rPr>
              <a:t>蓝天</a:t>
            </a:r>
            <a:r>
              <a:rPr lang="en-US" altLang="zh-CN" sz="2000">
                <a:solidFill>
                  <a:schemeClr val="tx1"/>
                </a:solidFill>
              </a:rPr>
              <a:t>         </a:t>
            </a:r>
            <a:r>
              <a:rPr lang="zh-CN" altLang="en-US" sz="2000">
                <a:solidFill>
                  <a:schemeClr val="tx1"/>
                </a:solidFill>
              </a:rPr>
              <a:t>保卫战</a:t>
            </a:r>
            <a:endParaRPr lang="zh-CN" altLang="en-US" sz="2000">
              <a:solidFill>
                <a:schemeClr val="tx1"/>
              </a:solidFill>
            </a:endParaRPr>
          </a:p>
        </p:txBody>
      </p:sp>
      <p:sp>
        <p:nvSpPr>
          <p:cNvPr id="13" name="圆角矩形 12"/>
          <p:cNvSpPr/>
          <p:nvPr/>
        </p:nvSpPr>
        <p:spPr>
          <a:xfrm>
            <a:off x="2717800" y="2127885"/>
            <a:ext cx="1390015" cy="919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000">
                <a:solidFill>
                  <a:schemeClr val="tx1"/>
                </a:solidFill>
              </a:rPr>
              <a:t>碧水</a:t>
            </a:r>
            <a:r>
              <a:rPr lang="en-US" altLang="zh-CN" sz="2000">
                <a:solidFill>
                  <a:schemeClr val="tx1"/>
                </a:solidFill>
              </a:rPr>
              <a:t>       </a:t>
            </a:r>
            <a:r>
              <a:rPr lang="zh-CN" altLang="en-US" sz="2000">
                <a:solidFill>
                  <a:schemeClr val="tx1"/>
                </a:solidFill>
              </a:rPr>
              <a:t>保卫战</a:t>
            </a:r>
            <a:endParaRPr lang="zh-CN" altLang="en-US" sz="2000">
              <a:solidFill>
                <a:schemeClr val="tx1"/>
              </a:solidFill>
            </a:endParaRPr>
          </a:p>
        </p:txBody>
      </p:sp>
      <p:sp>
        <p:nvSpPr>
          <p:cNvPr id="14" name="圆角矩形 13"/>
          <p:cNvSpPr/>
          <p:nvPr/>
        </p:nvSpPr>
        <p:spPr>
          <a:xfrm>
            <a:off x="2717800" y="3266440"/>
            <a:ext cx="1390015" cy="923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000">
                <a:solidFill>
                  <a:schemeClr val="tx1"/>
                </a:solidFill>
                <a:sym typeface="+mn-ea"/>
              </a:rPr>
              <a:t>净土</a:t>
            </a:r>
            <a:endParaRPr lang="zh-CN" altLang="en-US" sz="2000">
              <a:solidFill>
                <a:schemeClr val="tx1"/>
              </a:solidFill>
              <a:sym typeface="+mn-ea"/>
            </a:endParaRPr>
          </a:p>
          <a:p>
            <a:pPr algn="ctr"/>
            <a:r>
              <a:rPr lang="zh-CN" altLang="en-US" sz="2000">
                <a:solidFill>
                  <a:schemeClr val="tx1"/>
                </a:solidFill>
                <a:sym typeface="+mn-ea"/>
              </a:rPr>
              <a:t>保卫战</a:t>
            </a:r>
            <a:endParaRPr lang="zh-CN" altLang="en-US" sz="2000">
              <a:solidFill>
                <a:schemeClr val="tx1"/>
              </a:solidFill>
              <a:sym typeface="+mn-ea"/>
            </a:endParaRPr>
          </a:p>
        </p:txBody>
      </p:sp>
      <p:sp>
        <p:nvSpPr>
          <p:cNvPr id="7" name="矩形 6"/>
          <p:cNvSpPr/>
          <p:nvPr/>
        </p:nvSpPr>
        <p:spPr>
          <a:xfrm>
            <a:off x="4295140" y="2112645"/>
            <a:ext cx="6684645" cy="92964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a:t>加大农村污水处理管网建设，加强茶园水库水源保护</a:t>
            </a:r>
            <a:r>
              <a:rPr lang="zh-CN" altLang="en-US"/>
              <a:t>区治理，开展剑江河流域污染防治，清水江剑江河段水生态修复与治理工程稳步推进。</a:t>
            </a:r>
            <a:endParaRPr lang="zh-CN" altLang="en-US"/>
          </a:p>
        </p:txBody>
      </p:sp>
      <p:sp>
        <p:nvSpPr>
          <p:cNvPr id="8" name="矩形 7"/>
          <p:cNvSpPr/>
          <p:nvPr/>
        </p:nvSpPr>
        <p:spPr>
          <a:xfrm>
            <a:off x="4295140" y="3276600"/>
            <a:ext cx="6684645" cy="91376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a:t>完成耕地安全利用任务和</a:t>
            </a:r>
            <a:r>
              <a:rPr lang="zh-CN" altLang="en-US">
                <a:sym typeface="+mn-ea"/>
              </a:rPr>
              <a:t>建设项目用地排查工作，</a:t>
            </a:r>
            <a:r>
              <a:rPr lang="zh-CN" altLang="en-US"/>
              <a:t>建设用地安全利用率达100%，制定土壤污染突发事件应急预案。</a:t>
            </a:r>
            <a:endParaRPr lang="zh-CN" altLang="en-US"/>
          </a:p>
        </p:txBody>
      </p:sp>
      <p:sp>
        <p:nvSpPr>
          <p:cNvPr id="11" name="圆角矩形 10"/>
          <p:cNvSpPr/>
          <p:nvPr/>
        </p:nvSpPr>
        <p:spPr>
          <a:xfrm>
            <a:off x="2717800" y="4429760"/>
            <a:ext cx="1390015" cy="9137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sz="2000">
                <a:solidFill>
                  <a:schemeClr val="tx1"/>
                </a:solidFill>
                <a:latin typeface="微软雅黑" panose="020B0503020204020204" charset="-122"/>
                <a:ea typeface="微软雅黑" panose="020B0503020204020204" charset="-122"/>
              </a:rPr>
              <a:t>固体废</a:t>
            </a:r>
            <a:endParaRPr sz="2000">
              <a:solidFill>
                <a:schemeClr val="tx1"/>
              </a:solidFill>
              <a:latin typeface="微软雅黑" panose="020B0503020204020204" charset="-122"/>
              <a:ea typeface="微软雅黑" panose="020B0503020204020204" charset="-122"/>
            </a:endParaRPr>
          </a:p>
          <a:p>
            <a:pPr algn="ctr"/>
            <a:r>
              <a:rPr sz="2000">
                <a:solidFill>
                  <a:schemeClr val="tx1"/>
                </a:solidFill>
                <a:latin typeface="微软雅黑" panose="020B0503020204020204" charset="-122"/>
                <a:ea typeface="微软雅黑" panose="020B0503020204020204" charset="-122"/>
              </a:rPr>
              <a:t>物治理</a:t>
            </a:r>
            <a:endParaRPr sz="2000">
              <a:solidFill>
                <a:schemeClr val="tx1"/>
              </a:solidFill>
              <a:latin typeface="微软雅黑" panose="020B0503020204020204" charset="-122"/>
              <a:ea typeface="微软雅黑" panose="020B0503020204020204" charset="-122"/>
            </a:endParaRPr>
          </a:p>
        </p:txBody>
      </p:sp>
      <p:sp>
        <p:nvSpPr>
          <p:cNvPr id="15" name="矩形 14"/>
          <p:cNvSpPr/>
          <p:nvPr/>
        </p:nvSpPr>
        <p:spPr>
          <a:xfrm>
            <a:off x="4295140" y="4465320"/>
            <a:ext cx="6684645" cy="84264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a:t>建成日城市生活垃圾发电厂和医疗废物处置中心，继续推进尾矿库</a:t>
            </a:r>
            <a:r>
              <a:rPr lang="zh-CN" altLang="en-US"/>
              <a:t>治理，开展危险废物规范化监督管理。</a:t>
            </a:r>
            <a:endParaRPr lang="zh-CN" altLang="en-US"/>
          </a:p>
        </p:txBody>
      </p:sp>
      <p:sp>
        <p:nvSpPr>
          <p:cNvPr id="16" name="圆角矩形 15"/>
          <p:cNvSpPr/>
          <p:nvPr/>
        </p:nvSpPr>
        <p:spPr>
          <a:xfrm>
            <a:off x="2717800" y="5518785"/>
            <a:ext cx="1390015" cy="8839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sz="2000">
                <a:solidFill>
                  <a:schemeClr val="tx1"/>
                </a:solidFill>
                <a:latin typeface="微软雅黑" panose="020B0503020204020204" charset="-122"/>
                <a:ea typeface="微软雅黑" panose="020B0503020204020204" charset="-122"/>
              </a:rPr>
              <a:t>农村环境综合整治</a:t>
            </a:r>
            <a:endParaRPr sz="2000">
              <a:solidFill>
                <a:schemeClr val="tx1"/>
              </a:solidFill>
              <a:latin typeface="微软雅黑" panose="020B0503020204020204" charset="-122"/>
              <a:ea typeface="微软雅黑" panose="020B0503020204020204" charset="-122"/>
            </a:endParaRPr>
          </a:p>
        </p:txBody>
      </p:sp>
      <p:sp>
        <p:nvSpPr>
          <p:cNvPr id="17" name="矩形 16"/>
          <p:cNvSpPr/>
          <p:nvPr/>
        </p:nvSpPr>
        <p:spPr>
          <a:xfrm>
            <a:off x="4295140" y="5518785"/>
            <a:ext cx="6684645" cy="84264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a:t>扎实开展乡村环境综合整治，全面推进农村环境综合治理，加快农村面源污染和黑臭</a:t>
            </a:r>
            <a:r>
              <a:rPr lang="zh-CN" altLang="en-US"/>
              <a:t>水体治理。</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5.PNG幻灯片5"/>
          <p:cNvPicPr>
            <a:picLocks noChangeAspect="1"/>
          </p:cNvPicPr>
          <p:nvPr/>
        </p:nvPicPr>
        <p:blipFill>
          <a:blip r:embed="rId1"/>
          <a:srcRect/>
          <a:stretch>
            <a:fillRect/>
          </a:stretch>
        </p:blipFill>
        <p:spPr>
          <a:xfrm>
            <a:off x="0" y="-27622"/>
            <a:ext cx="12192000" cy="6855460"/>
          </a:xfrm>
          <a:prstGeom prst="rect">
            <a:avLst/>
          </a:prstGeom>
        </p:spPr>
      </p:pic>
      <p:sp>
        <p:nvSpPr>
          <p:cNvPr id="3" name="文本占位符 2"/>
          <p:cNvSpPr>
            <a:spLocks noGrp="1"/>
          </p:cNvSpPr>
          <p:nvPr>
            <p:ph type="body" idx="1"/>
          </p:nvPr>
        </p:nvSpPr>
        <p:spPr>
          <a:xfrm>
            <a:off x="295275" y="922655"/>
            <a:ext cx="11052175" cy="5166995"/>
          </a:xfrm>
        </p:spPr>
        <p:txBody>
          <a:bodyPr/>
          <a:p>
            <a:endParaRPr lang="zh-CN" altLang="en-US"/>
          </a:p>
        </p:txBody>
      </p:sp>
      <p:sp>
        <p:nvSpPr>
          <p:cNvPr id="4" name="椭圆 3"/>
          <p:cNvSpPr/>
          <p:nvPr/>
        </p:nvSpPr>
        <p:spPr>
          <a:xfrm>
            <a:off x="567690" y="2061845"/>
            <a:ext cx="2916555" cy="2889250"/>
          </a:xfrm>
          <a:prstGeom prst="ellipse">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p>
            <a:pPr algn="ctr"/>
            <a:r>
              <a:rPr lang="zh-CN" altLang="en-US" sz="3200"/>
              <a:t>强化环境监管能力建设</a:t>
            </a:r>
            <a:endParaRPr lang="zh-CN" altLang="en-US" sz="3200"/>
          </a:p>
        </p:txBody>
      </p:sp>
      <p:sp>
        <p:nvSpPr>
          <p:cNvPr id="10" name="矩形 9"/>
          <p:cNvSpPr/>
          <p:nvPr/>
        </p:nvSpPr>
        <p:spPr>
          <a:xfrm>
            <a:off x="3691890" y="1092835"/>
            <a:ext cx="6684645" cy="92392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a:solidFill>
                  <a:schemeClr val="tx1"/>
                </a:solidFill>
              </a:rPr>
              <a:t>严格对照环境监察标准化建设要求，全力推进环境监察机构标准化能力建设。</a:t>
            </a:r>
            <a:endParaRPr lang="zh-CN" altLang="en-US">
              <a:solidFill>
                <a:schemeClr val="tx1"/>
              </a:solidFill>
            </a:endParaRPr>
          </a:p>
        </p:txBody>
      </p:sp>
      <p:sp>
        <p:nvSpPr>
          <p:cNvPr id="5" name="矩形 4"/>
          <p:cNvSpPr/>
          <p:nvPr/>
        </p:nvSpPr>
        <p:spPr>
          <a:xfrm>
            <a:off x="3691890" y="2340610"/>
            <a:ext cx="6684645" cy="105664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坚决否决污染严重项目和散乱污项目。共审批建设项目300余个、登记备案1200余个。认真落实排污许可制度，全市取得排污许可证46家、登记备案206家，实现固定污染源排污许可全覆盖。开展“未批先建”等违法违规项目清理；否决10个污染严重、选址不合理的项目。</a:t>
            </a:r>
            <a:endParaRPr lang="zh-CN" altLang="en-US" sz="1600">
              <a:solidFill>
                <a:schemeClr val="tx1"/>
              </a:solidFill>
            </a:endParaRPr>
          </a:p>
        </p:txBody>
      </p:sp>
      <p:sp>
        <p:nvSpPr>
          <p:cNvPr id="6" name="矩形 5"/>
          <p:cNvSpPr/>
          <p:nvPr/>
        </p:nvSpPr>
        <p:spPr>
          <a:xfrm>
            <a:off x="3691890" y="3588385"/>
            <a:ext cx="6684645" cy="92392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严格落实“双随机、一公开”抽查检查制度，不断优化完善生态环境保护行政执法和刑事司法衔接联动工作机制，全面加大污染源监管执法力度，严厉打击生态环境保护违法犯罪行为。</a:t>
            </a:r>
            <a:endParaRPr lang="zh-CN" altLang="en-US" sz="1600">
              <a:solidFill>
                <a:schemeClr val="tx1"/>
              </a:solidFill>
            </a:endParaRPr>
          </a:p>
        </p:txBody>
      </p:sp>
      <p:sp>
        <p:nvSpPr>
          <p:cNvPr id="7" name="矩形 6"/>
          <p:cNvSpPr/>
          <p:nvPr/>
        </p:nvSpPr>
        <p:spPr>
          <a:xfrm>
            <a:off x="3691890" y="4702810"/>
            <a:ext cx="6684645" cy="112585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深入开展环境风险排查治理，推动企业完成应急预案备案和环境风险评估。全面加强生态环境应急管理，开展环境应急机构建设，推进环境应急演练工作，十三五期间连续成功举办4次市级</a:t>
            </a:r>
            <a:r>
              <a:rPr lang="zh-CN" altLang="en-US" sz="1600">
                <a:solidFill>
                  <a:schemeClr val="tx1"/>
                </a:solidFill>
              </a:rPr>
              <a:t>环境应急联合演练，切实提高环境应急处置能力。</a:t>
            </a:r>
            <a:endParaRPr lang="zh-CN" altLang="en-US" sz="16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2.PNG幻灯片2"/>
          <p:cNvPicPr>
            <a:picLocks noChangeAspect="1"/>
          </p:cNvPicPr>
          <p:nvPr/>
        </p:nvPicPr>
        <p:blipFill>
          <a:blip r:embed="rId1"/>
          <a:srcRect/>
          <a:stretch>
            <a:fillRect/>
          </a:stretch>
        </p:blipFill>
        <p:spPr>
          <a:xfrm>
            <a:off x="0" y="-27622"/>
            <a:ext cx="12192000" cy="6855460"/>
          </a:xfrm>
          <a:prstGeom prst="rect">
            <a:avLst/>
          </a:prstGeom>
        </p:spPr>
      </p:pic>
      <p:sp>
        <p:nvSpPr>
          <p:cNvPr id="2" name="标题 1"/>
          <p:cNvSpPr>
            <a:spLocks noGrp="1"/>
          </p:cNvSpPr>
          <p:nvPr>
            <p:ph type="title"/>
          </p:nvPr>
        </p:nvSpPr>
        <p:spPr>
          <a:xfrm>
            <a:off x="141605" y="0"/>
            <a:ext cx="9289415" cy="948055"/>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295275" y="922655"/>
            <a:ext cx="11052175" cy="5166995"/>
          </a:xfrm>
        </p:spPr>
        <p:txBody>
          <a:bodyPr/>
          <a:p>
            <a:endParaRPr lang="zh-CN" altLang="en-US"/>
          </a:p>
        </p:txBody>
      </p:sp>
      <p:sp>
        <p:nvSpPr>
          <p:cNvPr id="4" name="椭圆 3"/>
          <p:cNvSpPr/>
          <p:nvPr/>
        </p:nvSpPr>
        <p:spPr>
          <a:xfrm>
            <a:off x="589280" y="1628140"/>
            <a:ext cx="2773045" cy="2587625"/>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3200"/>
              <a:t>推动环保督察问题整改</a:t>
            </a:r>
            <a:endParaRPr lang="zh-CN" altLang="en-US" sz="3200"/>
          </a:p>
        </p:txBody>
      </p:sp>
      <p:sp>
        <p:nvSpPr>
          <p:cNvPr id="10" name="矩形 9"/>
          <p:cNvSpPr/>
          <p:nvPr/>
        </p:nvSpPr>
        <p:spPr>
          <a:xfrm>
            <a:off x="3654425" y="1485265"/>
            <a:ext cx="7571740" cy="287337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sz="2000">
                <a:solidFill>
                  <a:schemeClr val="tx1"/>
                </a:solidFill>
              </a:rPr>
              <a:t>2017年中央环保督察反馈的问题和交办的信访件全部整改完毕。2019年中央环保督察“回头看”涉及全市问题8个，全部完成整改，整改完成率100%；交办的56件信访件完成整改55件，正在整改1件，整改完成率98%。2018年省委环保督察交办的35件信访件全部完成整改，整改完成率100%。2019年省委生态环保督察“回头看”交办的18件信访件全部整改完成。</a:t>
            </a:r>
            <a:endParaRPr lang="zh-CN" altLang="en-US" sz="20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4.PNG幻灯片4"/>
          <p:cNvPicPr>
            <a:picLocks noChangeAspect="1"/>
          </p:cNvPicPr>
          <p:nvPr/>
        </p:nvPicPr>
        <p:blipFill>
          <a:blip r:embed="rId1"/>
          <a:srcRect/>
          <a:stretch>
            <a:fillRect/>
          </a:stretch>
        </p:blipFill>
        <p:spPr>
          <a:xfrm>
            <a:off x="0" y="-27622"/>
            <a:ext cx="12192000" cy="6855460"/>
          </a:xfrm>
          <a:prstGeom prst="rect">
            <a:avLst/>
          </a:prstGeom>
        </p:spPr>
      </p:pic>
      <p:sp>
        <p:nvSpPr>
          <p:cNvPr id="2" name="标题 1"/>
          <p:cNvSpPr>
            <a:spLocks noGrp="1"/>
          </p:cNvSpPr>
          <p:nvPr>
            <p:ph type="title"/>
          </p:nvPr>
        </p:nvSpPr>
        <p:spPr>
          <a:xfrm>
            <a:off x="141605" y="0"/>
            <a:ext cx="9289415" cy="948055"/>
          </a:xfrm>
        </p:spPr>
        <p:txBody>
          <a:bodyPr>
            <a:normAutofit/>
          </a:bodyPr>
          <a:p>
            <a:br>
              <a:rPr lang="zh-CN" altLang="en-US" sz="2000">
                <a:solidFill>
                  <a:srgbClr val="FF0000"/>
                </a:solidFill>
              </a:rPr>
            </a:br>
            <a:endParaRPr lang="zh-CN" altLang="en-US" sz="2000">
              <a:solidFill>
                <a:srgbClr val="FF0000"/>
              </a:solidFill>
            </a:endParaRPr>
          </a:p>
        </p:txBody>
      </p:sp>
      <p:sp>
        <p:nvSpPr>
          <p:cNvPr id="3" name="文本占位符 2"/>
          <p:cNvSpPr>
            <a:spLocks noGrp="1"/>
          </p:cNvSpPr>
          <p:nvPr>
            <p:ph type="body" idx="1"/>
          </p:nvPr>
        </p:nvSpPr>
        <p:spPr>
          <a:xfrm>
            <a:off x="295275" y="922655"/>
            <a:ext cx="11052175" cy="5166995"/>
          </a:xfrm>
        </p:spPr>
        <p:txBody>
          <a:bodyPr/>
          <a:p>
            <a:endParaRPr lang="zh-CN" altLang="en-US"/>
          </a:p>
        </p:txBody>
      </p:sp>
      <p:sp>
        <p:nvSpPr>
          <p:cNvPr id="5" name="矩形 4"/>
          <p:cNvSpPr/>
          <p:nvPr/>
        </p:nvSpPr>
        <p:spPr>
          <a:xfrm>
            <a:off x="1890395" y="2473325"/>
            <a:ext cx="8679180" cy="2261235"/>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p>
            <a:pPr lvl="0" algn="dist"/>
            <a:r>
              <a:rPr lang="zh-CN" altLang="en-US" sz="3600" b="1">
                <a:solidFill>
                  <a:schemeClr val="accent6"/>
                </a:solidFill>
                <a:effectLst>
                  <a:glow rad="101600">
                    <a:schemeClr val="accent6">
                      <a:satMod val="175000"/>
                      <a:alpha val="40000"/>
                    </a:schemeClr>
                  </a:glow>
                  <a:outerShdw blurRad="38100" dist="19050" dir="2700000" algn="tl" rotWithShape="0">
                    <a:schemeClr val="dk1">
                      <a:alpha val="40000"/>
                    </a:schemeClr>
                  </a:outerShdw>
                </a:effectLst>
                <a:sym typeface="+mn-ea"/>
              </a:rPr>
              <a:t>二、十四五期间总体要求</a:t>
            </a:r>
            <a:endParaRPr lang="zh-CN" altLang="en-US" sz="3600" b="1">
              <a:solidFill>
                <a:schemeClr val="accent6"/>
              </a:solidFill>
              <a:effectLst>
                <a:glow rad="101600">
                  <a:schemeClr val="accent6">
                    <a:satMod val="175000"/>
                    <a:alpha val="40000"/>
                  </a:schemeClr>
                </a:glow>
                <a:outerShdw blurRad="38100" dist="19050" dir="2700000" algn="tl" rotWithShape="0">
                  <a:schemeClr val="dk1">
                    <a:alpha val="40000"/>
                  </a:scheme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C:\Users\Administrator\Desktop\幻灯片3.PNG幻灯片3"/>
          <p:cNvPicPr>
            <a:picLocks noChangeAspect="1"/>
          </p:cNvPicPr>
          <p:nvPr/>
        </p:nvPicPr>
        <p:blipFill>
          <a:blip r:embed="rId1"/>
          <a:srcRect/>
          <a:stretch>
            <a:fillRect/>
          </a:stretch>
        </p:blipFill>
        <p:spPr>
          <a:xfrm>
            <a:off x="0" y="-27622"/>
            <a:ext cx="12192000" cy="6855460"/>
          </a:xfrm>
          <a:prstGeom prst="rect">
            <a:avLst/>
          </a:prstGeom>
        </p:spPr>
      </p:pic>
      <p:sp>
        <p:nvSpPr>
          <p:cNvPr id="3" name="文本占位符 2"/>
          <p:cNvSpPr>
            <a:spLocks noGrp="1"/>
          </p:cNvSpPr>
          <p:nvPr>
            <p:ph type="body" idx="1"/>
          </p:nvPr>
        </p:nvSpPr>
        <p:spPr>
          <a:xfrm>
            <a:off x="283845" y="252730"/>
            <a:ext cx="11830685" cy="6605270"/>
          </a:xfrm>
        </p:spPr>
        <p:txBody>
          <a:bodyPr>
            <a:normAutofit lnSpcReduction="10000"/>
          </a:bodyPr>
          <a:p>
            <a:endParaRPr lang="zh-CN" altLang="en-US" sz="3200" b="1">
              <a:solidFill>
                <a:schemeClr val="tx1"/>
              </a:solidFill>
              <a:effectLst>
                <a:outerShdw blurRad="38100" dist="19050" dir="2700000" algn="tl" rotWithShape="0">
                  <a:schemeClr val="dk1">
                    <a:alpha val="40000"/>
                  </a:schemeClr>
                </a:outerShdw>
              </a:effectLst>
              <a:sym typeface="+mn-ea"/>
            </a:endParaRPr>
          </a:p>
          <a:p>
            <a:pPr algn="ctr"/>
            <a:endParaRPr lang="en-US" altLang="zh-CN" sz="3200" b="1">
              <a:solidFill>
                <a:schemeClr val="tx1"/>
              </a:solidFill>
              <a:effectLst>
                <a:outerShdw blurRad="38100" dist="19050" dir="2700000" algn="tl" rotWithShape="0">
                  <a:schemeClr val="dk1">
                    <a:alpha val="40000"/>
                  </a:schemeClr>
                </a:outerShdw>
              </a:effectLst>
              <a:sym typeface="+mn-ea"/>
            </a:endParaRPr>
          </a:p>
          <a:p>
            <a:pPr algn="ct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总</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体</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要</a:t>
            </a:r>
            <a:r>
              <a:rPr lang="en-US" altLang="zh-CN" sz="3200" b="1">
                <a:solidFill>
                  <a:schemeClr val="tx1"/>
                </a:solidFill>
                <a:effectLst>
                  <a:outerShdw blurRad="38100" dist="19050" dir="2700000" algn="tl" rotWithShape="0">
                    <a:schemeClr val="dk1">
                      <a:alpha val="40000"/>
                    </a:schemeClr>
                  </a:outerShdw>
                </a:effectLst>
                <a:sym typeface="+mn-ea"/>
              </a:rPr>
              <a:t> </a:t>
            </a:r>
            <a:r>
              <a:rPr lang="zh-CN" altLang="en-US" sz="3200" b="1">
                <a:solidFill>
                  <a:schemeClr val="tx1"/>
                </a:solidFill>
                <a:effectLst>
                  <a:outerShdw blurRad="38100" dist="19050" dir="2700000" algn="tl" rotWithShape="0">
                    <a:schemeClr val="dk1">
                      <a:alpha val="40000"/>
                    </a:schemeClr>
                  </a:outerShdw>
                </a:effectLst>
                <a:sym typeface="+mn-ea"/>
              </a:rPr>
              <a:t>求</a:t>
            </a:r>
            <a:endParaRPr lang="zh-CN" altLang="en-US" sz="3200" b="1">
              <a:solidFill>
                <a:schemeClr val="tx1"/>
              </a:solidFill>
              <a:effectLst>
                <a:outerShdw blurRad="38100" dist="19050" dir="2700000" algn="tl" rotWithShape="0">
                  <a:schemeClr val="dk1">
                    <a:alpha val="40000"/>
                  </a:schemeClr>
                </a:outerShdw>
              </a:effectLst>
              <a:sym typeface="+mn-ea"/>
            </a:endParaRPr>
          </a:p>
          <a:p>
            <a:endParaRPr lang="zh-CN" altLang="en-US" b="1">
              <a:solidFill>
                <a:schemeClr val="tx1"/>
              </a:solidFill>
              <a:effectLst>
                <a:outerShdw blurRad="38100" dist="19050" dir="2700000" algn="tl" rotWithShape="0">
                  <a:schemeClr val="dk1">
                    <a:alpha val="40000"/>
                  </a:schemeClr>
                </a:outerShdw>
              </a:effectLst>
              <a:sym typeface="+mn-ea"/>
            </a:endParaRPr>
          </a:p>
          <a:p>
            <a:r>
              <a:rPr lang="en-US" altLang="zh-CN" b="1">
                <a:solidFill>
                  <a:schemeClr val="tx1"/>
                </a:solidFill>
                <a:effectLst>
                  <a:outerShdw blurRad="38100" dist="19050" dir="2700000" algn="tl" rotWithShape="0">
                    <a:schemeClr val="dk1">
                      <a:alpha val="40000"/>
                    </a:schemeClr>
                  </a:outerShdw>
                </a:effectLst>
                <a:sym typeface="+mn-ea"/>
              </a:rPr>
              <a:t>                     </a:t>
            </a:r>
            <a:r>
              <a:rPr lang="zh-CN" altLang="en-US" b="1">
                <a:solidFill>
                  <a:schemeClr val="tx1"/>
                </a:solidFill>
                <a:effectLst>
                  <a:outerShdw blurRad="38100" dist="19050" dir="2700000" algn="tl" rotWithShape="0">
                    <a:schemeClr val="dk1">
                      <a:alpha val="40000"/>
                    </a:schemeClr>
                  </a:outerShdw>
                </a:effectLst>
                <a:sym typeface="+mn-ea"/>
              </a:rPr>
              <a:t>建成“国土空间布局合理，发展模式绿色高效、生态环境优美宜居、</a:t>
            </a:r>
            <a:endParaRPr lang="zh-CN" altLang="en-US" b="1">
              <a:solidFill>
                <a:schemeClr val="tx1"/>
              </a:solidFill>
              <a:effectLst>
                <a:outerShdw blurRad="38100" dist="19050" dir="2700000" algn="tl" rotWithShape="0">
                  <a:schemeClr val="dk1">
                    <a:alpha val="40000"/>
                  </a:schemeClr>
                </a:outerShdw>
              </a:effectLst>
              <a:sym typeface="+mn-ea"/>
            </a:endParaRPr>
          </a:p>
          <a:p>
            <a:r>
              <a:rPr lang="zh-CN" altLang="en-US" b="1">
                <a:solidFill>
                  <a:schemeClr val="tx1"/>
                </a:solidFill>
                <a:effectLst>
                  <a:outerShdw blurRad="38100" dist="19050" dir="2700000" algn="tl" rotWithShape="0">
                    <a:schemeClr val="dk1">
                      <a:alpha val="40000"/>
                    </a:schemeClr>
                  </a:outerShdw>
                </a:effectLst>
                <a:sym typeface="+mn-ea"/>
              </a:rPr>
              <a:t> </a:t>
            </a:r>
            <a:r>
              <a:rPr lang="en-US" altLang="zh-CN" b="1">
                <a:solidFill>
                  <a:schemeClr val="tx1"/>
                </a:solidFill>
                <a:effectLst>
                  <a:outerShdw blurRad="38100" dist="19050" dir="2700000" algn="tl" rotWithShape="0">
                    <a:schemeClr val="dk1">
                      <a:alpha val="40000"/>
                    </a:schemeClr>
                  </a:outerShdw>
                </a:effectLst>
                <a:sym typeface="+mn-ea"/>
              </a:rPr>
              <a:t>           </a:t>
            </a:r>
            <a:r>
              <a:rPr lang="zh-CN" altLang="en-US" b="1">
                <a:solidFill>
                  <a:schemeClr val="tx1"/>
                </a:solidFill>
                <a:effectLst>
                  <a:outerShdw blurRad="38100" dist="19050" dir="2700000" algn="tl" rotWithShape="0">
                    <a:schemeClr val="dk1">
                      <a:alpha val="40000"/>
                    </a:schemeClr>
                  </a:outerShdw>
                </a:effectLst>
                <a:sym typeface="+mn-ea"/>
              </a:rPr>
              <a:t>生活方式低碳节约、生态制度完善健全”的生态环境保护体系。</a:t>
            </a:r>
            <a:endParaRPr lang="zh-CN" altLang="en-US" b="1">
              <a:solidFill>
                <a:schemeClr val="tx1"/>
              </a:solidFill>
              <a:effectLst>
                <a:outerShdw blurRad="38100" dist="19050" dir="2700000" algn="tl" rotWithShape="0">
                  <a:schemeClr val="dk1">
                    <a:alpha val="40000"/>
                  </a:schemeClr>
                </a:outerShdw>
              </a:effectLst>
              <a:sym typeface="+mn-ea"/>
            </a:endParaRPr>
          </a:p>
          <a:p>
            <a:pPr fontAlgn="auto">
              <a:lnSpc>
                <a:spcPts val="100"/>
              </a:lnSpc>
            </a:pPr>
            <a:endParaRPr lang="zh-CN" altLang="en-US" b="1">
              <a:solidFill>
                <a:schemeClr val="tx1"/>
              </a:solidFill>
              <a:effectLst>
                <a:outerShdw blurRad="38100" dist="19050" dir="2700000" algn="tl" rotWithShape="0">
                  <a:schemeClr val="dk1">
                    <a:alpha val="40000"/>
                  </a:schemeClr>
                </a:outerShdw>
              </a:effectLst>
              <a:sym typeface="+mn-ea"/>
            </a:endParaRPr>
          </a:p>
          <a:p>
            <a:r>
              <a:rPr lang="en-US" altLang="zh-CN" b="1">
                <a:solidFill>
                  <a:schemeClr val="tx1"/>
                </a:solidFill>
                <a:effectLst>
                  <a:outerShdw blurRad="38100" dist="19050" dir="2700000" algn="tl" rotWithShape="0">
                    <a:schemeClr val="dk1">
                      <a:alpha val="40000"/>
                    </a:schemeClr>
                  </a:outerShdw>
                </a:effectLst>
                <a:sym typeface="+mn-ea"/>
              </a:rPr>
              <a:t>                   1</a:t>
            </a:r>
            <a:r>
              <a:rPr lang="zh-CN" altLang="en-US" b="1">
                <a:solidFill>
                  <a:schemeClr val="tx1"/>
                </a:solidFill>
                <a:effectLst>
                  <a:outerShdw blurRad="38100" dist="19050" dir="2700000" algn="tl" rotWithShape="0">
                    <a:schemeClr val="dk1">
                      <a:alpha val="40000"/>
                    </a:schemeClr>
                  </a:outerShdw>
                </a:effectLst>
                <a:sym typeface="+mn-ea"/>
              </a:rPr>
              <a:t>、生态环境质量改善成效得到巩固</a:t>
            </a:r>
            <a:endParaRPr lang="zh-CN" altLang="en-US" b="1">
              <a:solidFill>
                <a:schemeClr val="tx1"/>
              </a:solidFill>
              <a:effectLst>
                <a:outerShdw blurRad="38100" dist="19050" dir="2700000" algn="tl" rotWithShape="0">
                  <a:schemeClr val="dk1">
                    <a:alpha val="40000"/>
                  </a:schemeClr>
                </a:outerShdw>
              </a:effectLst>
              <a:sym typeface="+mn-ea"/>
            </a:endParaRPr>
          </a:p>
          <a:p>
            <a:r>
              <a:rPr lang="en-US" altLang="zh-CN" b="1">
                <a:solidFill>
                  <a:schemeClr val="tx1"/>
                </a:solidFill>
                <a:effectLst>
                  <a:outerShdw blurRad="38100" dist="19050" dir="2700000" algn="tl" rotWithShape="0">
                    <a:schemeClr val="dk1">
                      <a:alpha val="40000"/>
                    </a:schemeClr>
                  </a:outerShdw>
                </a:effectLst>
                <a:sym typeface="+mn-ea"/>
              </a:rPr>
              <a:t>                   2</a:t>
            </a:r>
            <a:r>
              <a:rPr lang="zh-CN" altLang="en-US" b="1">
                <a:solidFill>
                  <a:schemeClr val="tx1"/>
                </a:solidFill>
                <a:effectLst>
                  <a:outerShdw blurRad="38100" dist="19050" dir="2700000" algn="tl" rotWithShape="0">
                    <a:schemeClr val="dk1">
                      <a:alpha val="40000"/>
                    </a:schemeClr>
                  </a:outerShdw>
                </a:effectLst>
                <a:sym typeface="+mn-ea"/>
              </a:rPr>
              <a:t>、</a:t>
            </a:r>
            <a:r>
              <a:rPr lang="en-US" altLang="zh-CN" b="1">
                <a:solidFill>
                  <a:schemeClr val="tx1"/>
                </a:solidFill>
                <a:effectLst>
                  <a:outerShdw blurRad="38100" dist="19050" dir="2700000" algn="tl" rotWithShape="0">
                    <a:schemeClr val="dk1">
                      <a:alpha val="40000"/>
                    </a:schemeClr>
                  </a:outerShdw>
                </a:effectLst>
                <a:sym typeface="+mn-ea"/>
              </a:rPr>
              <a:t> </a:t>
            </a:r>
            <a:r>
              <a:rPr lang="zh-CN" altLang="en-US" b="1">
                <a:solidFill>
                  <a:schemeClr val="tx1"/>
                </a:solidFill>
                <a:effectLst>
                  <a:outerShdw blurRad="38100" dist="19050" dir="2700000" algn="tl" rotWithShape="0">
                    <a:schemeClr val="dk1">
                      <a:alpha val="40000"/>
                    </a:schemeClr>
                  </a:outerShdw>
                </a:effectLst>
                <a:sym typeface="+mn-ea"/>
              </a:rPr>
              <a:t>构建以主体功能为导向的生态空间体系</a:t>
            </a:r>
            <a:endParaRPr lang="zh-CN" altLang="en-US" b="1">
              <a:solidFill>
                <a:schemeClr val="tx1"/>
              </a:solidFill>
              <a:effectLst>
                <a:outerShdw blurRad="38100" dist="19050" dir="2700000" algn="tl" rotWithShape="0">
                  <a:schemeClr val="dk1">
                    <a:alpha val="40000"/>
                  </a:schemeClr>
                </a:outerShdw>
              </a:effectLst>
              <a:sym typeface="+mn-ea"/>
            </a:endParaRPr>
          </a:p>
          <a:p>
            <a:r>
              <a:rPr lang="en-US" altLang="zh-CN" b="1">
                <a:solidFill>
                  <a:schemeClr val="tx1"/>
                </a:solidFill>
                <a:effectLst>
                  <a:outerShdw blurRad="38100" dist="19050" dir="2700000" algn="tl" rotWithShape="0">
                    <a:schemeClr val="dk1">
                      <a:alpha val="40000"/>
                    </a:schemeClr>
                  </a:outerShdw>
                </a:effectLst>
                <a:sym typeface="+mn-ea"/>
              </a:rPr>
              <a:t>                   3</a:t>
            </a:r>
            <a:r>
              <a:rPr lang="zh-CN" altLang="en-US" b="1">
                <a:solidFill>
                  <a:schemeClr val="tx1"/>
                </a:solidFill>
                <a:effectLst>
                  <a:outerShdw blurRad="38100" dist="19050" dir="2700000" algn="tl" rotWithShape="0">
                    <a:schemeClr val="dk1">
                      <a:alpha val="40000"/>
                    </a:schemeClr>
                  </a:outerShdw>
                </a:effectLst>
                <a:sym typeface="+mn-ea"/>
              </a:rPr>
              <a:t>、构建</a:t>
            </a:r>
            <a:r>
              <a:rPr lang="zh-CN" altLang="en-US" b="1">
                <a:solidFill>
                  <a:schemeClr val="tx1"/>
                </a:solidFill>
                <a:effectLst>
                  <a:outerShdw blurRad="38100" dist="19050" dir="2700000" algn="tl" rotWithShape="0">
                    <a:schemeClr val="dk1">
                      <a:alpha val="40000"/>
                    </a:schemeClr>
                  </a:outerShdw>
                </a:effectLst>
                <a:sym typeface="+mn-ea"/>
              </a:rPr>
              <a:t>以循环高效为特征的生态产业体系</a:t>
            </a:r>
            <a:endParaRPr lang="zh-CN" altLang="en-US" b="1">
              <a:solidFill>
                <a:schemeClr val="tx1"/>
              </a:solidFill>
              <a:effectLst>
                <a:outerShdw blurRad="38100" dist="19050" dir="2700000" algn="tl" rotWithShape="0">
                  <a:schemeClr val="dk1">
                    <a:alpha val="40000"/>
                  </a:schemeClr>
                </a:outerShdw>
              </a:effectLst>
              <a:sym typeface="+mn-ea"/>
            </a:endParaRPr>
          </a:p>
          <a:p>
            <a:r>
              <a:rPr lang="en-US" altLang="zh-CN" b="1">
                <a:solidFill>
                  <a:schemeClr val="tx1"/>
                </a:solidFill>
                <a:effectLst>
                  <a:outerShdw blurRad="38100" dist="19050" dir="2700000" algn="tl" rotWithShape="0">
                    <a:schemeClr val="dk1">
                      <a:alpha val="40000"/>
                    </a:schemeClr>
                  </a:outerShdw>
                </a:effectLst>
                <a:sym typeface="+mn-ea"/>
              </a:rPr>
              <a:t>                   4</a:t>
            </a:r>
            <a:r>
              <a:rPr lang="zh-CN" altLang="en-US" b="1">
                <a:solidFill>
                  <a:schemeClr val="tx1"/>
                </a:solidFill>
                <a:effectLst>
                  <a:outerShdw blurRad="38100" dist="19050" dir="2700000" algn="tl" rotWithShape="0">
                    <a:schemeClr val="dk1">
                      <a:alpha val="40000"/>
                    </a:schemeClr>
                  </a:outerShdw>
                </a:effectLst>
                <a:sym typeface="+mn-ea"/>
              </a:rPr>
              <a:t>、构建</a:t>
            </a:r>
            <a:r>
              <a:rPr lang="zh-CN" altLang="en-US" b="1">
                <a:solidFill>
                  <a:schemeClr val="tx1"/>
                </a:solidFill>
                <a:effectLst>
                  <a:outerShdw blurRad="38100" dist="19050" dir="2700000" algn="tl" rotWithShape="0">
                    <a:schemeClr val="dk1">
                      <a:alpha val="40000"/>
                    </a:schemeClr>
                  </a:outerShdw>
                </a:effectLst>
                <a:sym typeface="+mn-ea"/>
              </a:rPr>
              <a:t>以防治结合为重点的环境保护体系</a:t>
            </a:r>
            <a:endParaRPr lang="zh-CN" altLang="en-US" b="1">
              <a:solidFill>
                <a:schemeClr val="tx1"/>
              </a:solidFill>
              <a:effectLst>
                <a:outerShdw blurRad="38100" dist="19050" dir="2700000" algn="tl" rotWithShape="0">
                  <a:schemeClr val="dk1">
                    <a:alpha val="40000"/>
                  </a:schemeClr>
                </a:outerShdw>
              </a:effectLst>
              <a:sym typeface="+mn-ea"/>
            </a:endParaRPr>
          </a:p>
          <a:p>
            <a:r>
              <a:rPr lang="en-US" altLang="zh-CN" b="1">
                <a:solidFill>
                  <a:schemeClr val="tx1"/>
                </a:solidFill>
                <a:effectLst>
                  <a:outerShdw blurRad="38100" dist="19050" dir="2700000" algn="tl" rotWithShape="0">
                    <a:schemeClr val="dk1">
                      <a:alpha val="40000"/>
                    </a:schemeClr>
                  </a:outerShdw>
                </a:effectLst>
                <a:sym typeface="+mn-ea"/>
              </a:rPr>
              <a:t>                   5</a:t>
            </a:r>
            <a:r>
              <a:rPr lang="zh-CN" altLang="en-US" b="1">
                <a:solidFill>
                  <a:schemeClr val="tx1"/>
                </a:solidFill>
                <a:effectLst>
                  <a:outerShdw blurRad="38100" dist="19050" dir="2700000" algn="tl" rotWithShape="0">
                    <a:schemeClr val="dk1">
                      <a:alpha val="40000"/>
                    </a:schemeClr>
                  </a:outerShdw>
                </a:effectLst>
                <a:sym typeface="+mn-ea"/>
              </a:rPr>
              <a:t>、构建</a:t>
            </a:r>
            <a:r>
              <a:rPr lang="zh-CN" altLang="en-US" b="1">
                <a:solidFill>
                  <a:schemeClr val="tx1"/>
                </a:solidFill>
                <a:effectLst>
                  <a:outerShdw blurRad="38100" dist="19050" dir="2700000" algn="tl" rotWithShape="0">
                    <a:schemeClr val="dk1">
                      <a:alpha val="40000"/>
                    </a:schemeClr>
                  </a:outerShdw>
                </a:effectLst>
                <a:sym typeface="+mn-ea"/>
              </a:rPr>
              <a:t>以人与自然和谐为基础的生态生活体系</a:t>
            </a:r>
            <a:endParaRPr lang="zh-CN" altLang="en-US" b="1">
              <a:solidFill>
                <a:schemeClr val="tx1"/>
              </a:solidFill>
              <a:effectLst>
                <a:outerShdw blurRad="38100" dist="19050" dir="2700000" algn="tl" rotWithShape="0">
                  <a:schemeClr val="dk1">
                    <a:alpha val="40000"/>
                  </a:schemeClr>
                </a:outerShdw>
              </a:effectLst>
              <a:sym typeface="+mn-ea"/>
            </a:endParaRPr>
          </a:p>
          <a:p>
            <a:r>
              <a:rPr lang="en-US" altLang="zh-CN" b="1">
                <a:solidFill>
                  <a:schemeClr val="tx1"/>
                </a:solidFill>
                <a:effectLst>
                  <a:outerShdw blurRad="38100" dist="19050" dir="2700000" algn="tl" rotWithShape="0">
                    <a:schemeClr val="dk1">
                      <a:alpha val="40000"/>
                    </a:schemeClr>
                  </a:outerShdw>
                </a:effectLst>
                <a:sym typeface="+mn-ea"/>
              </a:rPr>
              <a:t>                   6</a:t>
            </a:r>
            <a:r>
              <a:rPr lang="zh-CN" altLang="en-US" b="1">
                <a:solidFill>
                  <a:schemeClr val="tx1"/>
                </a:solidFill>
                <a:effectLst>
                  <a:outerShdw blurRad="38100" dist="19050" dir="2700000" algn="tl" rotWithShape="0">
                    <a:schemeClr val="dk1">
                      <a:alpha val="40000"/>
                    </a:schemeClr>
                  </a:outerShdw>
                </a:effectLst>
                <a:sym typeface="+mn-ea"/>
              </a:rPr>
              <a:t>、构建</a:t>
            </a:r>
            <a:r>
              <a:rPr lang="zh-CN" altLang="en-US" b="1">
                <a:solidFill>
                  <a:schemeClr val="tx1"/>
                </a:solidFill>
                <a:effectLst>
                  <a:outerShdw blurRad="38100" dist="19050" dir="2700000" algn="tl" rotWithShape="0">
                    <a:schemeClr val="dk1">
                      <a:alpha val="40000"/>
                    </a:schemeClr>
                  </a:outerShdw>
                </a:effectLst>
                <a:sym typeface="+mn-ea"/>
              </a:rPr>
              <a:t>以多元共治为目标的生态制度体系</a:t>
            </a:r>
            <a:endParaRPr lang="zh-CN" altLang="en-US" b="1">
              <a:solidFill>
                <a:schemeClr val="tx1"/>
              </a:solidFill>
              <a:effectLst>
                <a:outerShdw blurRad="38100" dist="19050" dir="2700000" algn="tl" rotWithShape="0">
                  <a:schemeClr val="dk1">
                    <a:alpha val="40000"/>
                  </a:schemeClr>
                </a:outerShdw>
              </a:effectLst>
              <a:sym typeface="+mn-ea"/>
            </a:endParaRPr>
          </a:p>
          <a:p>
            <a:endParaRPr lang="zh-CN" altLang="en-US" b="1">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down)">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ags/tag1.xml><?xml version="1.0" encoding="utf-8"?>
<p:tagLst xmlns:p="http://schemas.openxmlformats.org/presentationml/2006/main">
  <p:tag name="KSO_WM_UNIT_PLACING_PICTURE_USER_VIEWPORT" val="{&quot;height&quot;:11133,&quot;width&quot;:192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6371</Words>
  <Application>WPS 演示</Application>
  <PresentationFormat>宽屏</PresentationFormat>
  <Paragraphs>408</Paragraphs>
  <Slides>22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方正小标宋简体</vt:lpstr>
      <vt:lpstr>微软雅黑</vt:lpstr>
      <vt:lpstr>仿宋_GB2312</vt:lpstr>
      <vt:lpstr>Calibri</vt:lpstr>
      <vt:lpstr>Arial Unicode MS</vt:lpstr>
      <vt:lpstr>仿宋</vt:lpstr>
      <vt:lpstr>Times New Roman</vt:lpstr>
      <vt:lpstr>Office 主题</vt:lpstr>
      <vt:lpstr>都匀市“十四五”时期生态环境保护规划   解        读</vt:lpstr>
      <vt:lpstr>PowerPoint 演示文稿</vt:lpstr>
      <vt:lpstr>PowerPoint 演示文稿</vt:lpstr>
      <vt:lpstr>  </vt:lpstr>
      <vt:lpstr>     </vt:lpstr>
      <vt:lpstr>PowerPoint 演示文稿</vt:lpstr>
      <vt:lpstr> </vt:lpstr>
      <vt:lpstr> </vt:lpstr>
      <vt:lpstr>PowerPoint 演示文稿</vt:lpstr>
      <vt:lpstr>PowerPoint 演示文稿</vt:lpstr>
      <vt:lpstr>PowerPoint 演示文稿</vt:lpstr>
      <vt:lpstr> </vt:lpstr>
      <vt:lpstr>  </vt:lpstr>
      <vt:lpstr> </vt:lpstr>
      <vt:lpstr> </vt:lpstr>
      <vt:lpstr> </vt:lpstr>
      <vt:lpstr> </vt:lpstr>
      <vt:lpstr> </vt:lpstr>
      <vt:lpstr> </vt:lpstr>
      <vt:lpstr> </vt:lpstr>
      <vt:lpst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38</cp:revision>
  <dcterms:created xsi:type="dcterms:W3CDTF">2022-01-06T03:26:00Z</dcterms:created>
  <dcterms:modified xsi:type="dcterms:W3CDTF">2022-01-10T02:30:44Z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9D9CBA5E512141C09D63FBC630C49D54</vt:lpwstr>
  </property>
  <property fmtid="{D5CDD505-2E9C-101B-9397-08002B2CF9AE}" pid="3" name="KSOProductBuildVer">
    <vt:lpwstr>2052-11.1.0.11194</vt:lpwstr>
  </property>
</Properties>
</file>